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83" r:id="rId3"/>
    <p:sldId id="279" r:id="rId4"/>
    <p:sldId id="257" r:id="rId5"/>
    <p:sldId id="258" r:id="rId6"/>
    <p:sldId id="259" r:id="rId7"/>
    <p:sldId id="260" r:id="rId8"/>
    <p:sldId id="261" r:id="rId9"/>
    <p:sldId id="280" r:id="rId10"/>
    <p:sldId id="272" r:id="rId11"/>
    <p:sldId id="262" r:id="rId12"/>
    <p:sldId id="281" r:id="rId13"/>
    <p:sldId id="273" r:id="rId14"/>
    <p:sldId id="263" r:id="rId15"/>
    <p:sldId id="282" r:id="rId16"/>
    <p:sldId id="274" r:id="rId17"/>
    <p:sldId id="265" r:id="rId18"/>
    <p:sldId id="275" r:id="rId19"/>
    <p:sldId id="266" r:id="rId20"/>
    <p:sldId id="276" r:id="rId21"/>
    <p:sldId id="267" r:id="rId22"/>
    <p:sldId id="277" r:id="rId23"/>
    <p:sldId id="264" r:id="rId24"/>
    <p:sldId id="268" r:id="rId25"/>
    <p:sldId id="278" r:id="rId26"/>
    <p:sldId id="269" r:id="rId27"/>
    <p:sldId id="271"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4" d="100"/>
          <a:sy n="64" d="100"/>
        </p:scale>
        <p:origin x="-155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solidFill>
                  <a:prstClr val="black">
                    <a:tint val="75000"/>
                  </a:prstClr>
                </a:solidFill>
              </a:rPr>
              <a:pPr/>
              <a:t>5/19/2021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964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solidFill>
                  <a:prstClr val="black">
                    <a:tint val="75000"/>
                  </a:prstClr>
                </a:solidFill>
              </a:rPr>
              <a:pPr/>
              <a:t>5/19/2021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4863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solidFill>
                  <a:prstClr val="black">
                    <a:tint val="75000"/>
                  </a:prstClr>
                </a:solidFill>
              </a:rPr>
              <a:pPr/>
              <a:t>5/19/2021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533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solidFill>
                  <a:prstClr val="black">
                    <a:tint val="75000"/>
                  </a:prstClr>
                </a:solidFill>
              </a:rPr>
              <a:pPr/>
              <a:t>5/19/2021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89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solidFill>
                  <a:prstClr val="black">
                    <a:tint val="75000"/>
                  </a:prstClr>
                </a:solidFill>
              </a:rPr>
              <a:pPr/>
              <a:t>5/19/2021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161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solidFill>
                  <a:prstClr val="black">
                    <a:tint val="75000"/>
                  </a:prstClr>
                </a:solidFill>
              </a:rPr>
              <a:pPr/>
              <a:t>5/19/2021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004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solidFill>
                  <a:prstClr val="black">
                    <a:tint val="75000"/>
                  </a:prstClr>
                </a:solidFill>
              </a:rPr>
              <a:pPr/>
              <a:t>5/19/2021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722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solidFill>
                  <a:prstClr val="black">
                    <a:tint val="75000"/>
                  </a:prstClr>
                </a:solidFill>
              </a:rPr>
              <a:pPr/>
              <a:t>5/19/2021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33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solidFill>
                  <a:prstClr val="black">
                    <a:tint val="75000"/>
                  </a:prstClr>
                </a:solidFill>
              </a:rPr>
              <a:pPr/>
              <a:t>5/19/2021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41629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solidFill>
                  <a:prstClr val="black">
                    <a:tint val="75000"/>
                  </a:prstClr>
                </a:solidFill>
              </a:rPr>
              <a:pPr/>
              <a:t>5/19/2021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2915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solidFill>
                  <a:prstClr val="black">
                    <a:tint val="75000"/>
                  </a:prstClr>
                </a:solidFill>
              </a:rPr>
              <a:pPr/>
              <a:t>5/19/2021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1A0021-A31D-4EAF-ACC3-76B0558D70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415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d"/>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E68B29A6-AF6B-49BD-813C-0DBB07A6F925}" type="datetime1">
              <a:rPr lang="en-US" smtClean="0">
                <a:solidFill>
                  <a:prstClr val="black">
                    <a:tint val="75000"/>
                  </a:prstClr>
                </a:solidFill>
              </a:rPr>
              <a:pPr rtl="0"/>
              <a:t>5/19/2021</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861A0021-A31D-4EAF-ACC3-76B0558D70C5}"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111251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437316"/>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400521" y="507772"/>
            <a:ext cx="6245299" cy="584775"/>
          </a:xfrm>
          <a:prstGeom prst="rect">
            <a:avLst/>
          </a:prstGeom>
        </p:spPr>
        <p:txBody>
          <a:bodyPr wrap="none">
            <a:spAutoFit/>
          </a:bodyPr>
          <a:lstStyle/>
          <a:p>
            <a:pPr algn="ctr" rtl="0"/>
            <a:r>
              <a:rPr lang="ar-IQ" sz="3200" b="1" dirty="0" smtClean="0">
                <a:solidFill>
                  <a:prstClr val="black"/>
                </a:solidFill>
              </a:rPr>
              <a:t> </a:t>
            </a:r>
            <a:r>
              <a:rPr lang="en-US" sz="3200" b="1" dirty="0" smtClean="0">
                <a:solidFill>
                  <a:prstClr val="black"/>
                </a:solidFill>
              </a:rPr>
              <a:t>Fundamentals of Nursing(1</a:t>
            </a:r>
            <a:r>
              <a:rPr lang="en-US" sz="3200" b="1" baseline="30000" dirty="0" smtClean="0">
                <a:solidFill>
                  <a:prstClr val="black"/>
                </a:solidFill>
              </a:rPr>
              <a:t>st</a:t>
            </a:r>
            <a:r>
              <a:rPr lang="en-US" sz="3200" b="1" dirty="0" smtClean="0">
                <a:solidFill>
                  <a:prstClr val="black"/>
                </a:solidFill>
              </a:rPr>
              <a:t> Stage)</a:t>
            </a:r>
            <a:endParaRPr lang="en-US" sz="3200" b="1" dirty="0">
              <a:solidFill>
                <a:prstClr val="black"/>
              </a:solidFill>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638" y="195296"/>
            <a:ext cx="861332"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3902299" y="1770091"/>
            <a:ext cx="5000630" cy="2766911"/>
          </a:xfrm>
          <a:prstGeom prst="rect">
            <a:avLst/>
          </a:prstGeom>
        </p:spPr>
        <p:txBody>
          <a:bodyPr wrap="square">
            <a:spAutoFit/>
          </a:bodyPr>
          <a:lstStyle/>
          <a:p>
            <a:pPr algn="ctr" rtl="0">
              <a:lnSpc>
                <a:spcPct val="150000"/>
              </a:lnSpc>
            </a:pPr>
            <a:r>
              <a:rPr lang="en-US" sz="4000" b="1" dirty="0" smtClean="0">
                <a:solidFill>
                  <a:prstClr val="black"/>
                </a:solidFill>
              </a:rPr>
              <a:t>Intravenous Fluid(I.V) (Practice)</a:t>
            </a:r>
          </a:p>
          <a:p>
            <a:pPr algn="ctr" rtl="0">
              <a:lnSpc>
                <a:spcPct val="150000"/>
              </a:lnSpc>
            </a:pPr>
            <a:r>
              <a:rPr lang="en-US" sz="4000" b="1" dirty="0" smtClean="0">
                <a:solidFill>
                  <a:prstClr val="black"/>
                </a:solidFill>
              </a:rPr>
              <a:t>Lecture 4</a:t>
            </a:r>
            <a:endParaRPr lang="en-US" sz="4000" b="1" dirty="0">
              <a:solidFill>
                <a:prstClr val="black"/>
              </a:solidFill>
            </a:endParaRPr>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16891" y="6046034"/>
            <a:ext cx="8636000" cy="678269"/>
            <a:chOff x="155854" y="6231241"/>
            <a:chExt cx="11514666" cy="678269"/>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155854" y="6231241"/>
              <a:ext cx="1151466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55854" y="6263179"/>
              <a:ext cx="7908473" cy="646331"/>
            </a:xfrm>
            <a:prstGeom prst="rect">
              <a:avLst/>
            </a:prstGeom>
          </p:spPr>
          <p:txBody>
            <a:bodyPr wrap="square">
              <a:spAutoFit/>
            </a:bodyPr>
            <a:lstStyle/>
            <a:p>
              <a:pPr algn="l" rtl="0">
                <a:defRPr/>
              </a:pPr>
              <a:r>
                <a:rPr lang="en-GB" dirty="0" smtClean="0">
                  <a:solidFill>
                    <a:prstClr val="black"/>
                  </a:solidFill>
                </a:rPr>
                <a:t>University of </a:t>
              </a:r>
              <a:r>
                <a:rPr lang="en-GB" dirty="0" err="1" smtClean="0">
                  <a:solidFill>
                    <a:prstClr val="black"/>
                  </a:solidFill>
                </a:rPr>
                <a:t>Basrah</a:t>
              </a:r>
              <a:r>
                <a:rPr lang="en-GB" dirty="0" smtClean="0">
                  <a:solidFill>
                    <a:prstClr val="black"/>
                  </a:solidFill>
                </a:rPr>
                <a:t> –</a:t>
              </a:r>
              <a:r>
                <a:rPr lang="en-US" dirty="0" smtClean="0">
                  <a:solidFill>
                    <a:prstClr val="black"/>
                  </a:solidFill>
                </a:rPr>
                <a:t>College of Nursing </a:t>
              </a:r>
              <a:r>
                <a:rPr lang="en-GB" dirty="0" smtClean="0">
                  <a:solidFill>
                    <a:prstClr val="black"/>
                  </a:solidFill>
                </a:rPr>
                <a:t>– Fundamentals of Nursing Department </a:t>
              </a:r>
              <a:endParaRPr lang="en-GB" dirty="0">
                <a:solidFill>
                  <a:prstClr val="black"/>
                </a:solidFill>
              </a:endParaRPr>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371645" y="1844518"/>
            <a:ext cx="3395293"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4800" dirty="0">
              <a:solidFill>
                <a:prstClr val="black"/>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8355" y="195296"/>
            <a:ext cx="1244574" cy="1128788"/>
          </a:xfrm>
          <a:prstGeom prst="rect">
            <a:avLst/>
          </a:prstGeom>
        </p:spPr>
      </p:pic>
      <p:sp>
        <p:nvSpPr>
          <p:cNvPr id="5" name="AutoShape 4" descr="How We give Intravenous Injection, (IV) - Sky is limit"/>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solidFill>
                <a:prstClr val="black"/>
              </a:solidFill>
            </a:endParaRPr>
          </a:p>
        </p:txBody>
      </p:sp>
      <p:pic>
        <p:nvPicPr>
          <p:cNvPr id="3" name="صورة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644" y="1844519"/>
            <a:ext cx="3395293" cy="3942820"/>
          </a:xfrm>
          <a:prstGeom prst="rect">
            <a:avLst/>
          </a:prstGeom>
        </p:spPr>
      </p:pic>
    </p:spTree>
    <p:extLst>
      <p:ext uri="{BB962C8B-B14F-4D97-AF65-F5344CB8AC3E}">
        <p14:creationId xmlns:p14="http://schemas.microsoft.com/office/powerpoint/2010/main" val="1332311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52736"/>
          </a:xfrm>
          <a:solidFill>
            <a:schemeClr val="bg2"/>
          </a:solidFill>
        </p:spPr>
        <p:txBody>
          <a:bodyPr>
            <a:normAutofit/>
          </a:bodyPr>
          <a:lstStyle/>
          <a:p>
            <a:pPr rtl="0"/>
            <a:r>
              <a:rPr lang="en-US" b="1" dirty="0" smtClean="0">
                <a:latin typeface="Cambria" pitchFamily="18" charset="0"/>
              </a:rPr>
              <a:t>Dextrose </a:t>
            </a:r>
            <a:r>
              <a:rPr lang="en-US" b="1" dirty="0" smtClean="0">
                <a:latin typeface="Cambria" pitchFamily="18" charset="0"/>
              </a:rPr>
              <a:t>5% in </a:t>
            </a:r>
            <a:r>
              <a:rPr lang="en-US" b="1" dirty="0" smtClean="0">
                <a:latin typeface="Cambria" pitchFamily="18" charset="0"/>
              </a:rPr>
              <a:t>water (D5W)</a:t>
            </a:r>
            <a:endParaRPr lang="ar-IQ" dirty="0"/>
          </a:p>
        </p:txBody>
      </p:sp>
      <p:sp>
        <p:nvSpPr>
          <p:cNvPr id="3" name="عنصر نائب للمحتوى 2"/>
          <p:cNvSpPr>
            <a:spLocks noGrp="1"/>
          </p:cNvSpPr>
          <p:nvPr>
            <p:ph idx="1"/>
          </p:nvPr>
        </p:nvSpPr>
        <p:spPr>
          <a:xfrm>
            <a:off x="0" y="1052736"/>
            <a:ext cx="9144000" cy="5805264"/>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l" rtl="0">
              <a:buNone/>
            </a:pPr>
            <a:r>
              <a:rPr lang="en-US" sz="4800" b="1" u="sng" dirty="0" smtClean="0">
                <a:latin typeface="Cambria" pitchFamily="18" charset="0"/>
              </a:rPr>
              <a:t>Type: </a:t>
            </a:r>
            <a:r>
              <a:rPr lang="en-US" sz="4800" dirty="0" smtClean="0">
                <a:latin typeface="Cambria" pitchFamily="18" charset="0"/>
              </a:rPr>
              <a:t>Isotonic</a:t>
            </a:r>
          </a:p>
          <a:p>
            <a:pPr algn="l" rtl="0">
              <a:buNone/>
            </a:pPr>
            <a:endParaRPr lang="en-US" sz="4800" dirty="0" smtClean="0">
              <a:latin typeface="Cambria" pitchFamily="18" charset="0"/>
            </a:endParaRPr>
          </a:p>
          <a:p>
            <a:pPr marL="0" indent="0" algn="l" rtl="0">
              <a:buNone/>
            </a:pPr>
            <a:r>
              <a:rPr lang="en-US" sz="4400" dirty="0">
                <a:latin typeface="Cambria" pitchFamily="18" charset="0"/>
              </a:rPr>
              <a:t>Supplies about 170 </a:t>
            </a:r>
            <a:r>
              <a:rPr lang="en-US" sz="4400" dirty="0" err="1">
                <a:latin typeface="Cambria" pitchFamily="18" charset="0"/>
              </a:rPr>
              <a:t>cal</a:t>
            </a:r>
            <a:r>
              <a:rPr lang="en-US" sz="4400" dirty="0">
                <a:latin typeface="Cambria" pitchFamily="18" charset="0"/>
              </a:rPr>
              <a:t>/L and free water (contains 50 g of glucose) </a:t>
            </a:r>
            <a:endParaRPr lang="en-US" sz="4400" dirty="0" smtClean="0">
              <a:latin typeface="Cambria" pitchFamily="18" charset="0"/>
            </a:endParaRPr>
          </a:p>
          <a:p>
            <a:pPr marL="0" indent="0" algn="l" rtl="0">
              <a:buNone/>
            </a:pPr>
            <a:r>
              <a:rPr lang="en-US" sz="4400" b="1" u="sng" dirty="0" smtClean="0">
                <a:latin typeface="Cambria" pitchFamily="18" charset="0"/>
              </a:rPr>
              <a:t>Uses</a:t>
            </a:r>
          </a:p>
          <a:p>
            <a:pPr algn="l" rtl="0"/>
            <a:r>
              <a:rPr lang="en-US" sz="4400" dirty="0" smtClean="0">
                <a:latin typeface="Cambria" pitchFamily="18" charset="0"/>
              </a:rPr>
              <a:t> Fluid loss</a:t>
            </a:r>
          </a:p>
          <a:p>
            <a:pPr algn="l" rtl="0"/>
            <a:r>
              <a:rPr lang="en-US" sz="4400" dirty="0" smtClean="0">
                <a:latin typeface="Cambria" pitchFamily="18" charset="0"/>
              </a:rPr>
              <a:t>Dehydration</a:t>
            </a:r>
            <a:endParaRPr lang="en-US" sz="4400" dirty="0">
              <a:latin typeface="Cambria" pitchFamily="18" charset="0"/>
            </a:endParaRPr>
          </a:p>
          <a:p>
            <a:pPr algn="l" rtl="0"/>
            <a:r>
              <a:rPr lang="en-US" sz="4400" dirty="0" smtClean="0">
                <a:latin typeface="Cambria" pitchFamily="18" charset="0"/>
              </a:rPr>
              <a:t> </a:t>
            </a:r>
            <a:r>
              <a:rPr lang="en-US" sz="4400" dirty="0" err="1" smtClean="0">
                <a:latin typeface="Cambria" pitchFamily="18" charset="0"/>
              </a:rPr>
              <a:t>Hypernatraemia</a:t>
            </a:r>
            <a:endParaRPr lang="en-US" sz="4400" dirty="0" smtClean="0">
              <a:latin typeface="Cambria" pitchFamily="18" charset="0"/>
            </a:endParaRPr>
          </a:p>
          <a:p>
            <a:pPr algn="l" rtl="0">
              <a:buNone/>
            </a:pPr>
            <a:endParaRPr lang="en-US" sz="4800" dirty="0" smtClean="0">
              <a:latin typeface="Cambria" pitchFamily="18" charset="0"/>
            </a:endParaRPr>
          </a:p>
          <a:p>
            <a:pPr algn="l" rtl="0"/>
            <a:endParaRPr lang="ar-IQ" sz="4800" dirty="0">
              <a:solidFill>
                <a:sysClr val="windowText" lastClr="000000"/>
              </a:solidFill>
            </a:endParaRPr>
          </a:p>
        </p:txBody>
      </p:sp>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bodyPr>
          <a:lstStyle/>
          <a:p>
            <a:r>
              <a:rPr lang="en-US" b="1" dirty="0">
                <a:latin typeface="Cambria" pitchFamily="18" charset="0"/>
              </a:rPr>
              <a:t>Nursing </a:t>
            </a:r>
            <a:r>
              <a:rPr lang="en-US" b="1" dirty="0" smtClean="0">
                <a:latin typeface="Cambria" pitchFamily="18" charset="0"/>
              </a:rPr>
              <a:t>considerations</a:t>
            </a:r>
            <a:endParaRPr lang="ar-IQ" dirty="0"/>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914400" indent="-914400" algn="l" rtl="0">
              <a:buFont typeface="+mj-lt"/>
              <a:buAutoNum type="arabicPeriod"/>
            </a:pPr>
            <a:r>
              <a:rPr lang="en-US" sz="4800" dirty="0" smtClean="0">
                <a:latin typeface="Cambria" pitchFamily="18" charset="0"/>
              </a:rPr>
              <a:t>Can cause fluid overload</a:t>
            </a:r>
          </a:p>
          <a:p>
            <a:pPr marL="914400" indent="-914400" algn="l" rtl="0">
              <a:buFont typeface="+mj-lt"/>
              <a:buAutoNum type="arabicPeriod"/>
            </a:pPr>
            <a:r>
              <a:rPr lang="en-US" sz="4800" dirty="0" smtClean="0">
                <a:latin typeface="Cambria" pitchFamily="18" charset="0"/>
              </a:rPr>
              <a:t> Contraindicated in head injury because it may result in an increased intracranial pressure</a:t>
            </a:r>
            <a:r>
              <a:rPr lang="en-US" sz="4800" dirty="0">
                <a:latin typeface="Cambria" pitchFamily="18" charset="0"/>
              </a:rPr>
              <a:t>.</a:t>
            </a:r>
            <a:endParaRPr lang="en-US" sz="4800" dirty="0" smtClean="0">
              <a:latin typeface="Cambria" pitchFamily="18" charset="0"/>
            </a:endParaRPr>
          </a:p>
          <a:p>
            <a:pPr marL="914400" indent="-914400" algn="l" rtl="0">
              <a:buFont typeface="+mj-lt"/>
              <a:buAutoNum type="arabicPeriod"/>
            </a:pPr>
            <a:r>
              <a:rPr lang="en-US" sz="4800" dirty="0">
                <a:latin typeface="Cambria" pitchFamily="18" charset="0"/>
              </a:rPr>
              <a:t>U</a:t>
            </a:r>
            <a:r>
              <a:rPr lang="en-US" sz="4800" dirty="0" smtClean="0">
                <a:latin typeface="Cambria" pitchFamily="18" charset="0"/>
              </a:rPr>
              <a:t>se with caution  in renal and cardiac patients.</a:t>
            </a:r>
          </a:p>
          <a:p>
            <a:pPr marL="914400" indent="-914400" algn="l" rtl="0">
              <a:buFont typeface="+mj-lt"/>
              <a:buAutoNum type="arabicPeriod"/>
            </a:pPr>
            <a:r>
              <a:rPr lang="en-US" sz="4800" dirty="0">
                <a:latin typeface="Cambria" pitchFamily="18" charset="0"/>
              </a:rPr>
              <a:t>Should not be used in excessive volumes because it does not contain any sodium; thus the fluid dilutes the amount of sodium in the serum. </a:t>
            </a:r>
            <a:endParaRPr lang="en-US" sz="4800" dirty="0" smtClean="0">
              <a:latin typeface="Cambria" pitchFamily="18" charset="0"/>
            </a:endParaRPr>
          </a:p>
          <a:p>
            <a:pPr marL="914400" indent="-914400" algn="l" rtl="0">
              <a:buFont typeface="+mj-lt"/>
              <a:buAutoNum type="arabicPeriod"/>
            </a:pPr>
            <a:r>
              <a:rPr lang="en-US" sz="4800" dirty="0" smtClean="0">
                <a:latin typeface="Cambria" pitchFamily="18" charset="0"/>
              </a:rPr>
              <a:t>Brain </a:t>
            </a:r>
            <a:r>
              <a:rPr lang="en-US" sz="4800" dirty="0">
                <a:latin typeface="Cambria" pitchFamily="18" charset="0"/>
              </a:rPr>
              <a:t>swelling, or </a:t>
            </a:r>
            <a:r>
              <a:rPr lang="en-US" sz="4800" dirty="0" err="1">
                <a:latin typeface="Cambria" pitchFamily="18" charset="0"/>
              </a:rPr>
              <a:t>hyponatremic</a:t>
            </a:r>
            <a:r>
              <a:rPr lang="en-US" sz="4800" dirty="0">
                <a:latin typeface="Cambria" pitchFamily="18" charset="0"/>
              </a:rPr>
              <a:t> encephalopathy, can develop rapidly and cause death unless it is promptly recognized and treated. </a:t>
            </a:r>
          </a:p>
          <a:p>
            <a:pPr algn="l" rtl="0">
              <a:buNone/>
            </a:pPr>
            <a:endParaRPr lang="en-US" sz="4800" dirty="0" smtClean="0">
              <a:latin typeface="Cambria" pitchFamily="18" charset="0"/>
            </a:endParaRPr>
          </a:p>
          <a:p>
            <a:pPr algn="l" rtl="0">
              <a:buNone/>
            </a:pPr>
            <a:endParaRPr lang="en-US" sz="4800" dirty="0" smtClean="0">
              <a:latin typeface="Cambria" pitchFamily="18" charset="0"/>
            </a:endParaRPr>
          </a:p>
          <a:p>
            <a:pPr algn="l" rtl="0">
              <a:buNone/>
            </a:pPr>
            <a:endParaRPr lang="en-US" sz="4800" dirty="0" smtClean="0">
              <a:latin typeface="Cambria" pitchFamily="18" charset="0"/>
            </a:endParaRPr>
          </a:p>
          <a:p>
            <a:pPr algn="l" rtl="0"/>
            <a:endParaRPr lang="ar-IQ" sz="4800" dirty="0">
              <a:solidFill>
                <a:sysClr val="windowText" lastClr="000000"/>
              </a:solidFill>
            </a:endParaRPr>
          </a:p>
        </p:txBody>
      </p:sp>
    </p:spTree>
    <p:extLst>
      <p:ext uri="{BB962C8B-B14F-4D97-AF65-F5344CB8AC3E}">
        <p14:creationId xmlns:p14="http://schemas.microsoft.com/office/powerpoint/2010/main" val="834928142"/>
      </p:ext>
    </p:extLst>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2"/>
          </a:solidFill>
        </p:spPr>
        <p:txBody>
          <a:bodyPr>
            <a:normAutofit fontScale="90000"/>
          </a:bodyPr>
          <a:lstStyle/>
          <a:p>
            <a:endParaRPr lang="en-US" dirty="0"/>
          </a:p>
        </p:txBody>
      </p:sp>
      <p:pic>
        <p:nvPicPr>
          <p:cNvPr id="5" name="Content Placeholder 4" descr="D5W_000.jpg"/>
          <p:cNvPicPr>
            <a:picLocks noGrp="1" noChangeAspect="1"/>
          </p:cNvPicPr>
          <p:nvPr>
            <p:ph idx="1"/>
          </p:nvPr>
        </p:nvPicPr>
        <p:blipFill>
          <a:blip r:embed="rId2" cstate="print"/>
          <a:stretch>
            <a:fillRect/>
          </a:stretch>
        </p:blipFill>
        <p:spPr>
          <a:xfrm>
            <a:off x="0" y="714356"/>
            <a:ext cx="4929222" cy="6143644"/>
          </a:xfrm>
        </p:spPr>
      </p:pic>
      <p:pic>
        <p:nvPicPr>
          <p:cNvPr id="6" name="Picture 5" descr="06-93-1002.jpg"/>
          <p:cNvPicPr>
            <a:picLocks noChangeAspect="1"/>
          </p:cNvPicPr>
          <p:nvPr/>
        </p:nvPicPr>
        <p:blipFill>
          <a:blip r:embed="rId3" cstate="print"/>
          <a:stretch>
            <a:fillRect/>
          </a:stretch>
        </p:blipFill>
        <p:spPr>
          <a:xfrm>
            <a:off x="4857752" y="671508"/>
            <a:ext cx="4286248" cy="6186492"/>
          </a:xfrm>
          <a:prstGeom prst="rect">
            <a:avLst/>
          </a:prstGeom>
        </p:spPr>
      </p:pic>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2984"/>
          </a:xfrm>
          <a:solidFill>
            <a:schemeClr val="bg2"/>
          </a:solidFill>
        </p:spPr>
        <p:txBody>
          <a:bodyPr>
            <a:noAutofit/>
          </a:bodyPr>
          <a:lstStyle/>
          <a:p>
            <a:r>
              <a:rPr lang="en-US" sz="3200" b="1" dirty="0">
                <a:latin typeface="Cambria" pitchFamily="18" charset="0"/>
              </a:rPr>
              <a:t>Lactated Ringer’s </a:t>
            </a:r>
            <a:r>
              <a:rPr lang="en-US" sz="3200" b="1" dirty="0" smtClean="0">
                <a:latin typeface="Cambria" pitchFamily="18" charset="0"/>
              </a:rPr>
              <a:t>solution</a:t>
            </a:r>
            <a:endParaRPr lang="ar-IQ" sz="32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3" name="عنصر نائب للمحتوى 2"/>
          <p:cNvSpPr>
            <a:spLocks noGrp="1"/>
          </p:cNvSpPr>
          <p:nvPr>
            <p:ph idx="1"/>
          </p:nvPr>
        </p:nvSpPr>
        <p:spPr>
          <a:xfrm>
            <a:off x="0" y="1142984"/>
            <a:ext cx="9144000" cy="5715016"/>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b="1" u="sng" dirty="0" smtClean="0">
                <a:latin typeface="Cambria" pitchFamily="18" charset="0"/>
              </a:rPr>
              <a:t>Type</a:t>
            </a:r>
            <a:r>
              <a:rPr lang="en-US" b="1" u="sng" dirty="0">
                <a:latin typeface="Cambria" pitchFamily="18" charset="0"/>
              </a:rPr>
              <a:t>:</a:t>
            </a:r>
            <a:r>
              <a:rPr lang="en-US" dirty="0" smtClean="0">
                <a:latin typeface="Cambria" pitchFamily="18" charset="0"/>
              </a:rPr>
              <a:t> Isotonic</a:t>
            </a:r>
          </a:p>
          <a:p>
            <a:pPr algn="l" rtl="0">
              <a:buNone/>
            </a:pPr>
            <a:r>
              <a:rPr lang="en-US" dirty="0" smtClean="0">
                <a:latin typeface="Cambria" pitchFamily="18" charset="0"/>
              </a:rPr>
              <a:t> </a:t>
            </a:r>
            <a:r>
              <a:rPr lang="en-US" dirty="0">
                <a:latin typeface="Cambria" pitchFamily="18" charset="0"/>
              </a:rPr>
              <a:t>Contains multiple electrolytes in about the same concentrations as found in plasma </a:t>
            </a:r>
            <a:endParaRPr lang="en-US" dirty="0" smtClean="0">
              <a:latin typeface="Cambria" pitchFamily="18" charset="0"/>
            </a:endParaRPr>
          </a:p>
          <a:p>
            <a:pPr algn="l" rtl="0">
              <a:buNone/>
            </a:pPr>
            <a:r>
              <a:rPr lang="en-US" b="1" u="sng" dirty="0" smtClean="0">
                <a:latin typeface="Cambria" pitchFamily="18" charset="0"/>
              </a:rPr>
              <a:t>Uses:</a:t>
            </a:r>
            <a:endParaRPr lang="en-US" u="sng" dirty="0">
              <a:latin typeface="Cambria" pitchFamily="18" charset="0"/>
            </a:endParaRPr>
          </a:p>
          <a:p>
            <a:pPr algn="l" rtl="0"/>
            <a:r>
              <a:rPr lang="en-US" dirty="0" smtClean="0">
                <a:latin typeface="Cambria" pitchFamily="18" charset="0"/>
              </a:rPr>
              <a:t>  </a:t>
            </a:r>
            <a:r>
              <a:rPr lang="en-US" dirty="0" err="1" smtClean="0">
                <a:latin typeface="Cambria" pitchFamily="18" charset="0"/>
              </a:rPr>
              <a:t>Hypovolemia</a:t>
            </a:r>
            <a:endParaRPr lang="en-US" dirty="0">
              <a:latin typeface="Cambria" pitchFamily="18" charset="0"/>
            </a:endParaRPr>
          </a:p>
          <a:p>
            <a:pPr algn="l" rtl="0"/>
            <a:r>
              <a:rPr lang="en-US" dirty="0" smtClean="0">
                <a:latin typeface="Cambria" pitchFamily="18" charset="0"/>
              </a:rPr>
              <a:t> Burns</a:t>
            </a:r>
          </a:p>
          <a:p>
            <a:pPr algn="l" rtl="0"/>
            <a:r>
              <a:rPr lang="en-US" dirty="0">
                <a:latin typeface="Cambria" pitchFamily="18" charset="0"/>
              </a:rPr>
              <a:t>F</a:t>
            </a:r>
            <a:r>
              <a:rPr lang="en-US" dirty="0" smtClean="0">
                <a:latin typeface="Cambria" pitchFamily="18" charset="0"/>
              </a:rPr>
              <a:t>luid lost as diarrhea, acute blood loss.</a:t>
            </a:r>
          </a:p>
          <a:p>
            <a:pPr algn="l" rtl="0"/>
            <a:r>
              <a:rPr lang="en-US" dirty="0" smtClean="0">
                <a:latin typeface="Cambria" pitchFamily="18" charset="0"/>
              </a:rPr>
              <a:t> </a:t>
            </a:r>
            <a:r>
              <a:rPr lang="en-US" dirty="0">
                <a:latin typeface="Cambria" pitchFamily="18" charset="0"/>
              </a:rPr>
              <a:t>Useful in treating metabolic </a:t>
            </a:r>
            <a:r>
              <a:rPr lang="en-US" dirty="0" smtClean="0">
                <a:latin typeface="Cambria" pitchFamily="18" charset="0"/>
              </a:rPr>
              <a:t>acidosis</a:t>
            </a:r>
          </a:p>
          <a:p>
            <a:pPr marL="0" indent="0" algn="l" rtl="0">
              <a:buNone/>
            </a:pPr>
            <a:endParaRPr lang="ar-IQ" dirty="0">
              <a:solidFill>
                <a:sysClr val="windowText" lastClr="000000"/>
              </a:solidFill>
            </a:endParaRPr>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2984"/>
          </a:xfrm>
          <a:solidFill>
            <a:schemeClr val="bg2"/>
          </a:solidFill>
        </p:spPr>
        <p:txBody>
          <a:bodyPr>
            <a:noAutofit/>
          </a:bodyPr>
          <a:lstStyle/>
          <a:p>
            <a:r>
              <a:rPr lang="en-US" sz="3200" b="1" dirty="0">
                <a:latin typeface="Cambria" pitchFamily="18" charset="0"/>
              </a:rPr>
              <a:t>Lactated Ringer’s </a:t>
            </a:r>
            <a:r>
              <a:rPr lang="en-US" sz="3200" b="1" dirty="0" smtClean="0">
                <a:latin typeface="Cambria" pitchFamily="18" charset="0"/>
              </a:rPr>
              <a:t>solution</a:t>
            </a:r>
            <a:endParaRPr lang="ar-IQ" sz="32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Arial Rounded MT Bold" pitchFamily="34" charset="0"/>
            </a:endParaRPr>
          </a:p>
        </p:txBody>
      </p:sp>
      <p:sp>
        <p:nvSpPr>
          <p:cNvPr id="3" name="عنصر نائب للمحتوى 2"/>
          <p:cNvSpPr>
            <a:spLocks noGrp="1"/>
          </p:cNvSpPr>
          <p:nvPr>
            <p:ph idx="1"/>
          </p:nvPr>
        </p:nvSpPr>
        <p:spPr>
          <a:xfrm>
            <a:off x="0" y="1142984"/>
            <a:ext cx="9144000" cy="5715016"/>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b="1" u="sng" dirty="0" smtClean="0">
                <a:latin typeface="Cambria" pitchFamily="18" charset="0"/>
              </a:rPr>
              <a:t>Nursing considerations</a:t>
            </a:r>
          </a:p>
          <a:p>
            <a:pPr algn="l" rtl="0">
              <a:buNone/>
            </a:pPr>
            <a:endParaRPr lang="en-US" b="1" u="sng" dirty="0" smtClean="0">
              <a:latin typeface="Cambria" pitchFamily="18" charset="0"/>
            </a:endParaRPr>
          </a:p>
          <a:p>
            <a:pPr algn="l" rtl="0">
              <a:buNone/>
            </a:pPr>
            <a:r>
              <a:rPr lang="en-US" dirty="0" smtClean="0">
                <a:latin typeface="Cambria" pitchFamily="18" charset="0"/>
              </a:rPr>
              <a:t>Don’t used for renal failure patient because it </a:t>
            </a:r>
            <a:r>
              <a:rPr lang="en-US" dirty="0" smtClean="0">
                <a:latin typeface="Cambria" pitchFamily="18" charset="0"/>
              </a:rPr>
              <a:t>contains </a:t>
            </a:r>
            <a:r>
              <a:rPr lang="en-US" dirty="0" smtClean="0">
                <a:latin typeface="Cambria" pitchFamily="18" charset="0"/>
              </a:rPr>
              <a:t>potassium and can cause hyperkalemia.</a:t>
            </a:r>
          </a:p>
          <a:p>
            <a:pPr algn="l" rtl="0"/>
            <a:endParaRPr lang="ar-IQ" dirty="0">
              <a:solidFill>
                <a:sysClr val="windowText" lastClr="000000"/>
              </a:solidFill>
            </a:endParaRPr>
          </a:p>
        </p:txBody>
      </p:sp>
    </p:spTree>
    <p:extLst>
      <p:ext uri="{BB962C8B-B14F-4D97-AF65-F5344CB8AC3E}">
        <p14:creationId xmlns:p14="http://schemas.microsoft.com/office/powerpoint/2010/main" val="2080059373"/>
      </p:ext>
    </p:extLst>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2"/>
          </a:solidFill>
        </p:spPr>
        <p:txBody>
          <a:bodyPr>
            <a:normAutofit fontScale="90000"/>
          </a:bodyPr>
          <a:lstStyle/>
          <a:p>
            <a:endParaRPr lang="en-US" dirty="0"/>
          </a:p>
        </p:txBody>
      </p:sp>
      <p:pic>
        <p:nvPicPr>
          <p:cNvPr id="5" name="Content Placeholder 4" descr="49C3CFD59D0C0231E1008000D400106F49C3CFD79D0C0231E1008000D400106F.jpg"/>
          <p:cNvPicPr>
            <a:picLocks noGrp="1" noChangeAspect="1"/>
          </p:cNvPicPr>
          <p:nvPr>
            <p:ph idx="1"/>
          </p:nvPr>
        </p:nvPicPr>
        <p:blipFill>
          <a:blip r:embed="rId2" cstate="print"/>
          <a:stretch>
            <a:fillRect/>
          </a:stretch>
        </p:blipFill>
        <p:spPr>
          <a:xfrm>
            <a:off x="500034" y="857232"/>
            <a:ext cx="7715304" cy="5500726"/>
          </a:xfrm>
        </p:spPr>
      </p:pic>
    </p:spTree>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36712"/>
          </a:xfrm>
          <a:solidFill>
            <a:schemeClr val="bg2"/>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dirty="0">
                <a:latin typeface="Cambria" pitchFamily="18" charset="0"/>
              </a:rPr>
              <a:t>0.45% Sodium Chloride ( half – strength saline ) </a:t>
            </a:r>
            <a:endParaRPr lang="ar-IQ" sz="3600" dirty="0">
              <a:latin typeface="Arial Rounded MT Bold" pitchFamily="34" charset="0"/>
            </a:endParaRPr>
          </a:p>
        </p:txBody>
      </p:sp>
      <p:sp>
        <p:nvSpPr>
          <p:cNvPr id="3" name="عنصر نائب للمحتوى 2"/>
          <p:cNvSpPr>
            <a:spLocks noGrp="1"/>
          </p:cNvSpPr>
          <p:nvPr>
            <p:ph idx="1"/>
          </p:nvPr>
        </p:nvSpPr>
        <p:spPr>
          <a:xfrm>
            <a:off x="0" y="836712"/>
            <a:ext cx="9144000" cy="6021288"/>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l" rtl="0">
              <a:buNone/>
            </a:pPr>
            <a:r>
              <a:rPr lang="en-US" b="1" u="sng" dirty="0" smtClean="0">
                <a:latin typeface="Cambria" pitchFamily="18" charset="0"/>
              </a:rPr>
              <a:t>Type:</a:t>
            </a:r>
            <a:r>
              <a:rPr lang="en-US" u="sng" dirty="0" smtClean="0">
                <a:latin typeface="Cambria" pitchFamily="18" charset="0"/>
              </a:rPr>
              <a:t> </a:t>
            </a:r>
            <a:r>
              <a:rPr lang="en-US" dirty="0" smtClean="0">
                <a:latin typeface="Cambria" pitchFamily="18" charset="0"/>
              </a:rPr>
              <a:t>Hypotonic</a:t>
            </a:r>
          </a:p>
          <a:p>
            <a:pPr algn="l" rtl="0">
              <a:buNone/>
            </a:pPr>
            <a:r>
              <a:rPr lang="en-US" dirty="0" smtClean="0">
                <a:latin typeface="Cambria" pitchFamily="18" charset="0"/>
              </a:rPr>
              <a:t> </a:t>
            </a:r>
          </a:p>
          <a:p>
            <a:pPr algn="l" rtl="0">
              <a:buNone/>
            </a:pPr>
            <a:r>
              <a:rPr lang="en-US" dirty="0">
                <a:latin typeface="Cambria" pitchFamily="18" charset="0"/>
              </a:rPr>
              <a:t>A </a:t>
            </a:r>
            <a:r>
              <a:rPr lang="en-US" dirty="0" smtClean="0">
                <a:latin typeface="Cambria" pitchFamily="18" charset="0"/>
              </a:rPr>
              <a:t>solution </a:t>
            </a:r>
            <a:r>
              <a:rPr lang="en-US" dirty="0">
                <a:latin typeface="Cambria" pitchFamily="18" charset="0"/>
              </a:rPr>
              <a:t>that provides Na+, </a:t>
            </a:r>
            <a:r>
              <a:rPr lang="en-US" dirty="0" err="1">
                <a:latin typeface="Cambria" pitchFamily="18" charset="0"/>
              </a:rPr>
              <a:t>Cl</a:t>
            </a:r>
            <a:r>
              <a:rPr lang="en-US" dirty="0">
                <a:latin typeface="Cambria" pitchFamily="18" charset="0"/>
              </a:rPr>
              <a:t>−, and free </a:t>
            </a:r>
            <a:r>
              <a:rPr lang="en-US" dirty="0" smtClean="0">
                <a:latin typeface="Cambria" pitchFamily="18" charset="0"/>
              </a:rPr>
              <a:t>water</a:t>
            </a:r>
          </a:p>
          <a:p>
            <a:pPr algn="l" rtl="0">
              <a:buNone/>
            </a:pPr>
            <a:endParaRPr lang="en-US" dirty="0" smtClean="0">
              <a:latin typeface="Cambria" pitchFamily="18" charset="0"/>
            </a:endParaRPr>
          </a:p>
          <a:p>
            <a:pPr algn="l" rtl="0">
              <a:buNone/>
            </a:pPr>
            <a:r>
              <a:rPr lang="en-US" b="1" u="sng" dirty="0" smtClean="0">
                <a:latin typeface="Cambria" pitchFamily="18" charset="0"/>
              </a:rPr>
              <a:t>Uses:</a:t>
            </a:r>
          </a:p>
          <a:p>
            <a:pPr marL="514350" indent="-514350" algn="l" rtl="0">
              <a:buFont typeface="+mj-lt"/>
              <a:buAutoNum type="arabicPeriod"/>
            </a:pPr>
            <a:r>
              <a:rPr lang="en-US" dirty="0" smtClean="0">
                <a:latin typeface="Cambria" pitchFamily="18" charset="0"/>
              </a:rPr>
              <a:t> </a:t>
            </a:r>
            <a:r>
              <a:rPr lang="en-US" dirty="0">
                <a:latin typeface="Cambria" pitchFamily="18" charset="0"/>
              </a:rPr>
              <a:t>Used as a basic fluid for maintenance </a:t>
            </a:r>
            <a:r>
              <a:rPr lang="en-US" dirty="0" smtClean="0">
                <a:latin typeface="Cambria" pitchFamily="18" charset="0"/>
              </a:rPr>
              <a:t>needs</a:t>
            </a:r>
          </a:p>
          <a:p>
            <a:pPr marL="514350" indent="-514350" algn="l" rtl="0">
              <a:buFont typeface="+mj-lt"/>
              <a:buAutoNum type="arabicPeriod"/>
            </a:pPr>
            <a:r>
              <a:rPr lang="en-US" dirty="0" smtClean="0">
                <a:latin typeface="Cambria" pitchFamily="18" charset="0"/>
              </a:rPr>
              <a:t> </a:t>
            </a:r>
            <a:r>
              <a:rPr lang="en-US" dirty="0">
                <a:latin typeface="Cambria" pitchFamily="18" charset="0"/>
              </a:rPr>
              <a:t>Often used to treat hypernatremia (because this solution contains a small amount of Na+, it dilutes the plasma sodium while not allowing it to drop too rapidly</a:t>
            </a:r>
            <a:endParaRPr lang="en-US" dirty="0" smtClean="0">
              <a:latin typeface="Cambria" pitchFamily="18" charset="0"/>
            </a:endParaRPr>
          </a:p>
          <a:p>
            <a:pPr marL="514350" indent="-514350" algn="l" rtl="0">
              <a:buFont typeface="+mj-lt"/>
              <a:buAutoNum type="arabicPeriod"/>
            </a:pPr>
            <a:r>
              <a:rPr lang="en-US" dirty="0" smtClean="0">
                <a:latin typeface="Cambria" pitchFamily="18" charset="0"/>
              </a:rPr>
              <a:t>Gastric fluid loss from </a:t>
            </a:r>
            <a:r>
              <a:rPr lang="en-US" dirty="0" smtClean="0">
                <a:latin typeface="Cambria" pitchFamily="18" charset="0"/>
              </a:rPr>
              <a:t>NG tube </a:t>
            </a:r>
            <a:r>
              <a:rPr lang="en-US" dirty="0" smtClean="0">
                <a:latin typeface="Cambria" pitchFamily="18" charset="0"/>
              </a:rPr>
              <a:t>or vomiting</a:t>
            </a:r>
          </a:p>
          <a:p>
            <a:pPr marL="514350" indent="-514350" algn="l" rtl="0">
              <a:buFont typeface="+mj-lt"/>
              <a:buAutoNum type="arabicPeriod"/>
            </a:pPr>
            <a:r>
              <a:rPr lang="en-US" dirty="0">
                <a:latin typeface="Cambria" pitchFamily="18" charset="0"/>
              </a:rPr>
              <a:t>W</a:t>
            </a:r>
            <a:r>
              <a:rPr lang="en-US" dirty="0" smtClean="0">
                <a:latin typeface="Cambria" pitchFamily="18" charset="0"/>
              </a:rPr>
              <a:t>ater replacement</a:t>
            </a:r>
          </a:p>
          <a:p>
            <a:pPr marL="514350" indent="-514350" algn="l" rtl="0">
              <a:buFont typeface="+mj-lt"/>
              <a:buAutoNum type="arabicPeriod"/>
            </a:pPr>
            <a:r>
              <a:rPr lang="en-US" dirty="0" smtClean="0">
                <a:latin typeface="Cambria" pitchFamily="18" charset="0"/>
              </a:rPr>
              <a:t>DKA</a:t>
            </a:r>
          </a:p>
          <a:p>
            <a:pPr algn="l" rtl="0">
              <a:buNone/>
            </a:pPr>
            <a:r>
              <a:rPr lang="en-US" b="1" u="sng" dirty="0" smtClean="0">
                <a:latin typeface="Cambria" pitchFamily="18" charset="0"/>
              </a:rPr>
              <a:t>Nursing considerations</a:t>
            </a:r>
            <a:endParaRPr lang="en-US" u="sng" dirty="0" smtClean="0">
              <a:latin typeface="Cambria" pitchFamily="18" charset="0"/>
            </a:endParaRPr>
          </a:p>
          <a:p>
            <a:pPr algn="l" rtl="0"/>
            <a:r>
              <a:rPr lang="en-US" dirty="0" smtClean="0">
                <a:latin typeface="Cambria" pitchFamily="18" charset="0"/>
              </a:rPr>
              <a:t>May cause cardiovascular collapse </a:t>
            </a:r>
            <a:endParaRPr lang="en-US" dirty="0">
              <a:latin typeface="Cambria" pitchFamily="18" charset="0"/>
            </a:endParaRPr>
          </a:p>
          <a:p>
            <a:pPr algn="l" rtl="0"/>
            <a:r>
              <a:rPr lang="en-US" dirty="0" smtClean="0">
                <a:latin typeface="Cambria" pitchFamily="18" charset="0"/>
              </a:rPr>
              <a:t> </a:t>
            </a:r>
            <a:r>
              <a:rPr lang="en-US" dirty="0" smtClean="0">
                <a:latin typeface="Cambria" pitchFamily="18" charset="0"/>
              </a:rPr>
              <a:t>increased intracranial pressure.</a:t>
            </a:r>
          </a:p>
          <a:p>
            <a:pPr algn="l" rtl="0">
              <a:buNone/>
            </a:pPr>
            <a:endParaRPr lang="ar-IQ" dirty="0"/>
          </a:p>
        </p:txBody>
      </p:sp>
    </p:spTree>
  </p:cSld>
  <p:clrMapOvr>
    <a:masterClrMapping/>
  </p:clrMapOvr>
  <p:transition>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2"/>
          </a:solidFill>
        </p:spPr>
        <p:txBody>
          <a:bodyPr/>
          <a:lstStyle/>
          <a:p>
            <a:endParaRPr lang="en-US" dirty="0"/>
          </a:p>
        </p:txBody>
      </p:sp>
      <p:pic>
        <p:nvPicPr>
          <p:cNvPr id="4" name="Content Placeholder 3" descr="download (1).jpg"/>
          <p:cNvPicPr>
            <a:picLocks noGrp="1" noChangeAspect="1"/>
          </p:cNvPicPr>
          <p:nvPr>
            <p:ph idx="1"/>
          </p:nvPr>
        </p:nvPicPr>
        <p:blipFill>
          <a:blip r:embed="rId2" cstate="print"/>
          <a:stretch>
            <a:fillRect/>
          </a:stretch>
        </p:blipFill>
        <p:spPr>
          <a:xfrm>
            <a:off x="785786" y="1428736"/>
            <a:ext cx="7429551" cy="5429264"/>
          </a:xfrm>
        </p:spPr>
      </p:pic>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style>
          <a:lnRef idx="2">
            <a:schemeClr val="dk1"/>
          </a:lnRef>
          <a:fillRef idx="1">
            <a:schemeClr val="lt1"/>
          </a:fillRef>
          <a:effectRef idx="0">
            <a:schemeClr val="dk1"/>
          </a:effectRef>
          <a:fontRef idx="minor">
            <a:schemeClr val="dk1"/>
          </a:fontRef>
        </p:style>
        <p:txBody>
          <a:bodyPr>
            <a:normAutofit/>
          </a:bodyPr>
          <a:lstStyle/>
          <a:p>
            <a:r>
              <a:rPr lang="en-US" dirty="0" smtClean="0">
                <a:solidFill>
                  <a:srgbClr val="FF0000"/>
                </a:solidFill>
              </a:rPr>
              <a:t> </a:t>
            </a:r>
            <a:r>
              <a:rPr lang="en-US" b="1" dirty="0">
                <a:latin typeface="Cambria" pitchFamily="18" charset="0"/>
              </a:rPr>
              <a:t>Dextrose 5% in normal </a:t>
            </a:r>
            <a:r>
              <a:rPr lang="en-US" b="1" dirty="0" smtClean="0">
                <a:latin typeface="Cambria" pitchFamily="18" charset="0"/>
              </a:rPr>
              <a:t>saline</a:t>
            </a:r>
            <a:endParaRPr lang="ar-IQ" dirty="0">
              <a:solidFill>
                <a:srgbClr val="FF0000"/>
              </a:solidFill>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lstStyle/>
          <a:p>
            <a:pPr algn="l" rtl="0">
              <a:buNone/>
            </a:pPr>
            <a:endParaRPr lang="en-US" dirty="0" smtClean="0">
              <a:latin typeface="Cambria" pitchFamily="18" charset="0"/>
            </a:endParaRPr>
          </a:p>
          <a:p>
            <a:pPr algn="l" rtl="0">
              <a:buNone/>
            </a:pPr>
            <a:r>
              <a:rPr lang="en-US" b="1" u="sng" dirty="0" smtClean="0">
                <a:latin typeface="Cambria" pitchFamily="18" charset="0"/>
              </a:rPr>
              <a:t>Type:</a:t>
            </a:r>
            <a:r>
              <a:rPr lang="en-US" u="sng" dirty="0" smtClean="0">
                <a:latin typeface="Cambria" pitchFamily="18" charset="0"/>
              </a:rPr>
              <a:t> </a:t>
            </a:r>
            <a:r>
              <a:rPr lang="en-US" dirty="0" smtClean="0">
                <a:latin typeface="Cambria" pitchFamily="18" charset="0"/>
              </a:rPr>
              <a:t>Hypertonic  </a:t>
            </a:r>
          </a:p>
          <a:p>
            <a:pPr algn="l" rtl="0">
              <a:buNone/>
            </a:pPr>
            <a:endParaRPr lang="en-US" dirty="0" smtClean="0">
              <a:latin typeface="Cambria" pitchFamily="18" charset="0"/>
            </a:endParaRPr>
          </a:p>
          <a:p>
            <a:pPr algn="l" rtl="0">
              <a:buNone/>
            </a:pPr>
            <a:r>
              <a:rPr lang="en-US" b="1" u="sng" dirty="0" smtClean="0">
                <a:latin typeface="Cambria" pitchFamily="18" charset="0"/>
              </a:rPr>
              <a:t>Uses</a:t>
            </a:r>
            <a:r>
              <a:rPr lang="en-US" u="sng" dirty="0" smtClean="0">
                <a:latin typeface="Cambria" pitchFamily="18" charset="0"/>
              </a:rPr>
              <a:t>: </a:t>
            </a:r>
            <a:r>
              <a:rPr lang="en-US" dirty="0" smtClean="0">
                <a:latin typeface="Cambria" pitchFamily="18" charset="0"/>
              </a:rPr>
              <a:t>Temporary treatment from shock </a:t>
            </a:r>
          </a:p>
          <a:p>
            <a:pPr algn="l" rtl="0">
              <a:buNone/>
            </a:pPr>
            <a:endParaRPr lang="en-US" dirty="0" smtClean="0">
              <a:latin typeface="Cambria" pitchFamily="18" charset="0"/>
            </a:endParaRPr>
          </a:p>
          <a:p>
            <a:pPr algn="l" rtl="0">
              <a:buNone/>
            </a:pPr>
            <a:r>
              <a:rPr lang="en-US" b="1" u="sng" dirty="0" smtClean="0">
                <a:latin typeface="Cambria" pitchFamily="18" charset="0"/>
              </a:rPr>
              <a:t>Nursing considerations</a:t>
            </a:r>
            <a:r>
              <a:rPr lang="en-US" u="sng" dirty="0" smtClean="0">
                <a:latin typeface="Cambria" pitchFamily="18" charset="0"/>
              </a:rPr>
              <a:t>:</a:t>
            </a:r>
            <a:r>
              <a:rPr lang="en-US" dirty="0" smtClean="0">
                <a:latin typeface="Cambria" pitchFamily="18" charset="0"/>
              </a:rPr>
              <a:t> Contra-indicated for cardiac or renal patients.</a:t>
            </a:r>
          </a:p>
          <a:p>
            <a:pPr algn="l" rtl="0"/>
            <a:endParaRPr lang="ar-IQ" dirty="0">
              <a:solidFill>
                <a:srgbClr val="FF0000"/>
              </a:solidFill>
            </a:endParaRPr>
          </a:p>
        </p:txBody>
      </p:sp>
    </p:spTree>
  </p:cSld>
  <p:clrMapOvr>
    <a:masterClrMapping/>
  </p:clrMapOvr>
  <p:transition>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2"/>
          </a:solidFill>
        </p:spPr>
        <p:txBody>
          <a:bodyPr/>
          <a:lstStyle/>
          <a:p>
            <a:endParaRPr lang="en-US" dirty="0"/>
          </a:p>
        </p:txBody>
      </p:sp>
      <p:pic>
        <p:nvPicPr>
          <p:cNvPr id="6" name="Content Placeholder 5" descr="ABB079410334_PRI01.jpg"/>
          <p:cNvPicPr>
            <a:picLocks noGrp="1" noChangeAspect="1"/>
          </p:cNvPicPr>
          <p:nvPr>
            <p:ph idx="1"/>
          </p:nvPr>
        </p:nvPicPr>
        <p:blipFill>
          <a:blip r:embed="rId2" cstate="print"/>
          <a:stretch>
            <a:fillRect/>
          </a:stretch>
        </p:blipFill>
        <p:spPr>
          <a:xfrm>
            <a:off x="714348" y="1643050"/>
            <a:ext cx="7358114" cy="4643470"/>
          </a:xfrm>
        </p:spPr>
      </p:pic>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bg2"/>
          </a:solidFill>
        </p:spPr>
        <p:txBody>
          <a:bodyPr/>
          <a:lstStyle/>
          <a:p>
            <a:r>
              <a:rPr lang="en-US" dirty="0" smtClean="0">
                <a:ln w="12700">
                  <a:solidFill>
                    <a:schemeClr val="tx2">
                      <a:satMod val="155000"/>
                    </a:schemeClr>
                  </a:solidFill>
                  <a:prstDash val="solid"/>
                </a:ln>
                <a:latin typeface="Cambria" pitchFamily="18" charset="0"/>
              </a:rPr>
              <a:t>Introduction</a:t>
            </a:r>
            <a:endParaRPr lang="ar-IQ" dirty="0">
              <a:ln w="12700">
                <a:solidFill>
                  <a:schemeClr val="tx2">
                    <a:satMod val="155000"/>
                  </a:schemeClr>
                </a:solidFill>
                <a:prstDash val="solid"/>
              </a:ln>
              <a:latin typeface="Cambria" pitchFamily="18" charset="0"/>
            </a:endParaRPr>
          </a:p>
        </p:txBody>
      </p:sp>
      <p:sp>
        <p:nvSpPr>
          <p:cNvPr id="3" name="مستطيل 2"/>
          <p:cNvSpPr/>
          <p:nvPr/>
        </p:nvSpPr>
        <p:spPr>
          <a:xfrm>
            <a:off x="179512" y="1859340"/>
            <a:ext cx="8568952" cy="3046988"/>
          </a:xfrm>
          <a:prstGeom prst="rect">
            <a:avLst/>
          </a:prstGeom>
        </p:spPr>
        <p:txBody>
          <a:bodyPr wrap="square">
            <a:spAutoFit/>
          </a:bodyPr>
          <a:lstStyle/>
          <a:p>
            <a:pPr algn="l" rtl="0"/>
            <a:r>
              <a:rPr lang="en-US" sz="2400" dirty="0">
                <a:latin typeface="Cambria" pitchFamily="18" charset="0"/>
                <a:cs typeface="+mj-cs"/>
              </a:rPr>
              <a:t>A relatively common form of therapy for handling fluid disturbances is the use of infused intravenous solutions. The physician or other licensed health care professional with prescriptive privileges is responsible for prescribing the type and volume of solution to be administered. </a:t>
            </a:r>
            <a:endParaRPr lang="en-US" sz="2400" dirty="0" smtClean="0">
              <a:latin typeface="Cambria" pitchFamily="18" charset="0"/>
              <a:cs typeface="+mj-cs"/>
            </a:endParaRPr>
          </a:p>
          <a:p>
            <a:pPr algn="l" rtl="0"/>
            <a:r>
              <a:rPr lang="en-US" sz="2400" dirty="0" smtClean="0">
                <a:latin typeface="Cambria" pitchFamily="18" charset="0"/>
                <a:cs typeface="+mj-cs"/>
              </a:rPr>
              <a:t>The </a:t>
            </a:r>
            <a:r>
              <a:rPr lang="en-US" sz="2400" dirty="0">
                <a:latin typeface="Cambria" pitchFamily="18" charset="0"/>
                <a:cs typeface="+mj-cs"/>
              </a:rPr>
              <a:t>nurse is responsible for initiating, monitoring, and discontinuing the therapy. The nurse is also responsible for critically evaluating all patient orders prior to administration.</a:t>
            </a:r>
            <a:endParaRPr lang="ar-IQ" sz="2400" dirty="0">
              <a:latin typeface="Cambria" pitchFamily="18" charset="0"/>
              <a:cs typeface="+mj-cs"/>
            </a:endParaRPr>
          </a:p>
        </p:txBody>
      </p:sp>
    </p:spTree>
    <p:extLst>
      <p:ext uri="{BB962C8B-B14F-4D97-AF65-F5344CB8AC3E}">
        <p14:creationId xmlns:p14="http://schemas.microsoft.com/office/powerpoint/2010/main" val="2939849939"/>
      </p:ext>
    </p:extLst>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bodyPr>
          <a:lstStyle/>
          <a:p>
            <a:pPr rtl="0"/>
            <a:r>
              <a:rPr lang="en-US" b="1" dirty="0">
                <a:latin typeface="Cambria" pitchFamily="18" charset="0"/>
              </a:rPr>
              <a:t>Dextrose 10% in </a:t>
            </a:r>
            <a:r>
              <a:rPr lang="en-US" b="1" dirty="0" smtClean="0">
                <a:latin typeface="Cambria" pitchFamily="18" charset="0"/>
              </a:rPr>
              <a:t>water (D10W)</a:t>
            </a:r>
            <a:endParaRPr lang="ar-IQ" dirty="0">
              <a:solidFill>
                <a:sysClr val="windowText" lastClr="000000"/>
              </a:solidFill>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endParaRPr lang="en-US" dirty="0" smtClean="0">
              <a:latin typeface="Cambria" pitchFamily="18" charset="0"/>
            </a:endParaRPr>
          </a:p>
          <a:p>
            <a:pPr algn="l" rtl="0">
              <a:buNone/>
            </a:pPr>
            <a:r>
              <a:rPr lang="en-US" dirty="0" smtClean="0">
                <a:latin typeface="Cambria" pitchFamily="18" charset="0"/>
              </a:rPr>
              <a:t> </a:t>
            </a:r>
            <a:r>
              <a:rPr lang="en-US" b="1" u="sng" dirty="0" smtClean="0">
                <a:latin typeface="Cambria" pitchFamily="18" charset="0"/>
              </a:rPr>
              <a:t>Type: </a:t>
            </a:r>
            <a:r>
              <a:rPr lang="en-US" dirty="0" smtClean="0">
                <a:latin typeface="Cambria" pitchFamily="18" charset="0"/>
              </a:rPr>
              <a:t>Hypertonic </a:t>
            </a:r>
          </a:p>
          <a:p>
            <a:pPr algn="l" rtl="0">
              <a:buNone/>
            </a:pPr>
            <a:endParaRPr lang="en-US" dirty="0" smtClean="0">
              <a:latin typeface="Cambria" pitchFamily="18" charset="0"/>
            </a:endParaRPr>
          </a:p>
          <a:p>
            <a:pPr algn="l" rtl="0">
              <a:buNone/>
            </a:pPr>
            <a:r>
              <a:rPr lang="en-US" b="1" u="sng" dirty="0" smtClean="0">
                <a:latin typeface="Cambria" pitchFamily="18" charset="0"/>
              </a:rPr>
              <a:t>Uses</a:t>
            </a:r>
            <a:r>
              <a:rPr lang="en-US" u="sng" dirty="0" smtClean="0">
                <a:latin typeface="Cambria" pitchFamily="18" charset="0"/>
              </a:rPr>
              <a:t>: </a:t>
            </a:r>
          </a:p>
          <a:p>
            <a:pPr marL="514350" indent="-514350" algn="l" rtl="0">
              <a:buFont typeface="+mj-lt"/>
              <a:buAutoNum type="arabicPeriod"/>
            </a:pPr>
            <a:r>
              <a:rPr lang="en-US" dirty="0" smtClean="0">
                <a:latin typeface="Cambria" pitchFamily="18" charset="0"/>
              </a:rPr>
              <a:t>Water replacement</a:t>
            </a:r>
          </a:p>
          <a:p>
            <a:pPr marL="514350" indent="-514350" algn="l" rtl="0">
              <a:buFont typeface="+mj-lt"/>
              <a:buAutoNum type="arabicPeriod"/>
            </a:pPr>
            <a:r>
              <a:rPr lang="en-US" dirty="0">
                <a:latin typeface="Cambria" pitchFamily="18" charset="0"/>
              </a:rPr>
              <a:t>C</a:t>
            </a:r>
            <a:r>
              <a:rPr lang="en-US" dirty="0" smtClean="0">
                <a:latin typeface="Cambria" pitchFamily="18" charset="0"/>
              </a:rPr>
              <a:t>onditions where some nutrition with glucose is required</a:t>
            </a:r>
            <a:endParaRPr lang="en-US" dirty="0" smtClean="0"/>
          </a:p>
          <a:p>
            <a:pPr algn="l" rtl="0">
              <a:buNone/>
            </a:pPr>
            <a:r>
              <a:rPr lang="en-US" b="1" u="sng" dirty="0" smtClean="0">
                <a:cs typeface="+mj-cs"/>
              </a:rPr>
              <a:t>Nursing considerations</a:t>
            </a:r>
            <a:r>
              <a:rPr lang="en-US" u="sng" dirty="0" smtClean="0">
                <a:cs typeface="+mj-cs"/>
              </a:rPr>
              <a:t>: </a:t>
            </a:r>
            <a:r>
              <a:rPr lang="en-US" dirty="0" smtClean="0"/>
              <a:t>Monitor blood sugar levels.</a:t>
            </a:r>
          </a:p>
          <a:p>
            <a:pPr algn="l" rtl="0">
              <a:buNone/>
            </a:pPr>
            <a:endParaRPr lang="en-US" dirty="0" smtClean="0"/>
          </a:p>
          <a:p>
            <a:pPr algn="l" rtl="0">
              <a:buNone/>
            </a:pPr>
            <a:endParaRPr lang="en-US" b="1" dirty="0" smtClean="0">
              <a:solidFill>
                <a:sysClr val="windowText" lastClr="000000"/>
              </a:solidFill>
            </a:endParaRPr>
          </a:p>
        </p:txBody>
      </p:sp>
    </p:spTree>
  </p:cSld>
  <p:clrMapOvr>
    <a:masterClrMapping/>
  </p:clrMapOvr>
  <p:transition>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2"/>
          </a:solidFill>
        </p:spPr>
        <p:txBody>
          <a:bodyPr/>
          <a:lstStyle/>
          <a:p>
            <a:endParaRPr lang="en-US" dirty="0"/>
          </a:p>
        </p:txBody>
      </p:sp>
      <p:pic>
        <p:nvPicPr>
          <p:cNvPr id="8" name="Content Placeholder 7" descr="D10W.jpg"/>
          <p:cNvPicPr>
            <a:picLocks noGrp="1" noChangeAspect="1"/>
          </p:cNvPicPr>
          <p:nvPr>
            <p:ph idx="1"/>
          </p:nvPr>
        </p:nvPicPr>
        <p:blipFill>
          <a:blip r:embed="rId2" cstate="print"/>
          <a:stretch>
            <a:fillRect/>
          </a:stretch>
        </p:blipFill>
        <p:spPr>
          <a:xfrm>
            <a:off x="357158" y="1928802"/>
            <a:ext cx="7858180" cy="4500594"/>
          </a:xfrm>
        </p:spPr>
      </p:pic>
    </p:spTree>
  </p:cSld>
  <p:clrMapOvr>
    <a:masterClrMapping/>
  </p:clrMapOvr>
  <p:transition>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scene3d>
              <a:camera prst="orthographicFront"/>
              <a:lightRig rig="soft" dir="t">
                <a:rot lat="0" lon="0" rev="10800000"/>
              </a:lightRig>
            </a:scene3d>
            <a:sp3d>
              <a:bevelT w="27940" h="12700"/>
              <a:contourClr>
                <a:srgbClr val="DDDDDD"/>
              </a:contourClr>
            </a:sp3d>
          </a:bodyPr>
          <a:lstStyle/>
          <a:p>
            <a:r>
              <a:rPr lang="en-US" b="1" dirty="0">
                <a:latin typeface="Cambria" pitchFamily="18" charset="0"/>
              </a:rPr>
              <a:t> 3%, 5% </a:t>
            </a:r>
            <a:r>
              <a:rPr lang="en-US" b="1" dirty="0" err="1">
                <a:latin typeface="Cambria" pitchFamily="18" charset="0"/>
              </a:rPr>
              <a:t>NaCl</a:t>
            </a:r>
            <a:r>
              <a:rPr lang="en-US" b="1" dirty="0">
                <a:latin typeface="Cambria" pitchFamily="18" charset="0"/>
              </a:rPr>
              <a:t> ( hypertonic saline ) </a:t>
            </a:r>
            <a:endParaRPr lang="ar-IQ" b="1" spc="150" dirty="0">
              <a:ln w="11430"/>
              <a:effectLst>
                <a:outerShdw blurRad="25400" algn="tl" rotWithShape="0">
                  <a:srgbClr val="000000">
                    <a:alpha val="43000"/>
                  </a:srgbClr>
                </a:outerShdw>
              </a:effectLst>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Autofit/>
          </a:bodyPr>
          <a:lstStyle/>
          <a:p>
            <a:pPr algn="l" rtl="0">
              <a:buNone/>
            </a:pPr>
            <a:endParaRPr lang="en-US" sz="3600" dirty="0" smtClean="0">
              <a:latin typeface="Cambria" pitchFamily="18" charset="0"/>
            </a:endParaRPr>
          </a:p>
          <a:p>
            <a:pPr algn="l" rtl="0">
              <a:buNone/>
            </a:pPr>
            <a:r>
              <a:rPr lang="en-US" sz="3600" b="1" u="sng" dirty="0" smtClean="0">
                <a:latin typeface="Cambria" pitchFamily="18" charset="0"/>
              </a:rPr>
              <a:t>Type</a:t>
            </a:r>
            <a:r>
              <a:rPr lang="en-US" sz="3600" b="1" u="sng" dirty="0">
                <a:latin typeface="Cambria" pitchFamily="18" charset="0"/>
              </a:rPr>
              <a:t>:</a:t>
            </a:r>
            <a:r>
              <a:rPr lang="en-US" sz="3600" b="1" u="sng" dirty="0" smtClean="0">
                <a:latin typeface="Cambria" pitchFamily="18" charset="0"/>
              </a:rPr>
              <a:t> </a:t>
            </a:r>
            <a:r>
              <a:rPr lang="en-US" sz="3600" dirty="0" smtClean="0">
                <a:latin typeface="Cambria" pitchFamily="18" charset="0"/>
              </a:rPr>
              <a:t>Hypertonic</a:t>
            </a:r>
          </a:p>
          <a:p>
            <a:pPr algn="l" rtl="0">
              <a:buNone/>
            </a:pPr>
            <a:endParaRPr lang="en-US" sz="3600" dirty="0" smtClean="0">
              <a:latin typeface="Cambria" pitchFamily="18" charset="0"/>
            </a:endParaRPr>
          </a:p>
          <a:p>
            <a:pPr algn="l" rtl="0">
              <a:buNone/>
            </a:pPr>
            <a:r>
              <a:rPr lang="en-US" sz="3600" b="1" u="sng" dirty="0" smtClean="0">
                <a:latin typeface="Cambria" pitchFamily="18" charset="0"/>
              </a:rPr>
              <a:t>Uses</a:t>
            </a:r>
            <a:r>
              <a:rPr lang="en-US" sz="3600" u="sng" dirty="0" smtClean="0">
                <a:latin typeface="Cambria" pitchFamily="18" charset="0"/>
              </a:rPr>
              <a:t>: </a:t>
            </a:r>
            <a:r>
              <a:rPr lang="en-US" sz="3600" dirty="0" err="1" smtClean="0">
                <a:latin typeface="Cambria" pitchFamily="18" charset="0"/>
              </a:rPr>
              <a:t>hyponatremia</a:t>
            </a:r>
            <a:r>
              <a:rPr lang="en-US" sz="3600" dirty="0" smtClean="0">
                <a:latin typeface="Cambria" pitchFamily="18" charset="0"/>
              </a:rPr>
              <a:t> </a:t>
            </a:r>
          </a:p>
          <a:p>
            <a:pPr algn="l" rtl="0">
              <a:buNone/>
            </a:pPr>
            <a:endParaRPr lang="en-US" sz="3600" dirty="0" smtClean="0">
              <a:latin typeface="Cambria" pitchFamily="18" charset="0"/>
            </a:endParaRPr>
          </a:p>
          <a:p>
            <a:pPr algn="l" rtl="0">
              <a:buNone/>
            </a:pPr>
            <a:r>
              <a:rPr lang="en-US" b="1" u="sng" dirty="0" smtClean="0">
                <a:latin typeface="Cambria" pitchFamily="18" charset="0"/>
              </a:rPr>
              <a:t>Nursing considerations: </a:t>
            </a:r>
            <a:r>
              <a:rPr lang="en-US" dirty="0" smtClean="0">
                <a:latin typeface="Cambria" pitchFamily="18" charset="0"/>
              </a:rPr>
              <a:t>administer slowly and cautiously because it can cause intravascular volume overload and pulmonary edema</a:t>
            </a:r>
            <a:r>
              <a:rPr lang="en-US" sz="3600" b="1" dirty="0" smtClean="0">
                <a:latin typeface="Cambria" pitchFamily="18" charset="0"/>
              </a:rPr>
              <a:t>. </a:t>
            </a:r>
            <a:endParaRPr lang="en-US" sz="3600" dirty="0" smtClean="0">
              <a:latin typeface="Cambria" pitchFamily="18" charset="0"/>
            </a:endParaRPr>
          </a:p>
          <a:p>
            <a:pPr algn="l">
              <a:buNone/>
            </a:pPr>
            <a:endParaRPr lang="en-US" sz="3600" dirty="0" smtClean="0"/>
          </a:p>
        </p:txBody>
      </p:sp>
    </p:spTree>
  </p:cSld>
  <p:clrMapOvr>
    <a:masterClrMapping/>
  </p:clrMapOvr>
  <p:transition>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style>
          <a:lnRef idx="3">
            <a:schemeClr val="lt1"/>
          </a:lnRef>
          <a:fillRef idx="1">
            <a:schemeClr val="accent5"/>
          </a:fillRef>
          <a:effectRef idx="1">
            <a:schemeClr val="accent5"/>
          </a:effectRef>
          <a:fontRef idx="minor">
            <a:schemeClr val="lt1"/>
          </a:fontRef>
        </p:style>
        <p:txBody>
          <a:bodyPr>
            <a:normAutofit/>
          </a:bodyPr>
          <a:lstStyle/>
          <a:p>
            <a:pPr rtl="0"/>
            <a:r>
              <a:rPr lang="en-US" sz="54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t>
            </a:r>
            <a:r>
              <a:rPr lang="en-US" sz="5400" u="dbl" dirty="0" err="1">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rPr>
              <a:t>Mannitol</a:t>
            </a:r>
            <a:r>
              <a:rPr lang="en-US" sz="5400" u="dbl"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rPr>
              <a:t> </a:t>
            </a:r>
            <a:r>
              <a:rPr lang="en-US" sz="5400" u="dbl"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rPr>
              <a:t>fluid</a:t>
            </a:r>
            <a:endParaRPr lang="ar-IQ" sz="54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b="1" u="sng" dirty="0" smtClean="0">
                <a:latin typeface="Cambria" pitchFamily="18" charset="0"/>
              </a:rPr>
              <a:t>Indications</a:t>
            </a:r>
          </a:p>
          <a:p>
            <a:pPr marL="514350" indent="-514350" algn="l" rtl="0">
              <a:buFont typeface="+mj-lt"/>
              <a:buAutoNum type="arabicPeriod"/>
            </a:pPr>
            <a:r>
              <a:rPr lang="en-US" dirty="0" smtClean="0">
                <a:latin typeface="Cambria" pitchFamily="18" charset="0"/>
              </a:rPr>
              <a:t> Used in the treatment of patients in the early, </a:t>
            </a:r>
            <a:r>
              <a:rPr lang="en-US" dirty="0" err="1" smtClean="0">
                <a:latin typeface="Cambria" pitchFamily="18" charset="0"/>
              </a:rPr>
              <a:t>oliguric</a:t>
            </a:r>
            <a:r>
              <a:rPr lang="en-US" dirty="0" smtClean="0">
                <a:latin typeface="Cambria" pitchFamily="18" charset="0"/>
              </a:rPr>
              <a:t> phase of acute renal failure</a:t>
            </a:r>
          </a:p>
          <a:p>
            <a:pPr marL="514350" indent="-514350" algn="l" rtl="0">
              <a:buFont typeface="+mj-lt"/>
              <a:buAutoNum type="arabicPeriod"/>
            </a:pPr>
            <a:r>
              <a:rPr lang="en-US" dirty="0" smtClean="0">
                <a:latin typeface="Cambria" pitchFamily="18" charset="0"/>
              </a:rPr>
              <a:t> </a:t>
            </a:r>
            <a:r>
              <a:rPr lang="en-US" dirty="0">
                <a:latin typeface="Cambria" pitchFamily="18" charset="0"/>
              </a:rPr>
              <a:t>C</a:t>
            </a:r>
            <a:r>
              <a:rPr lang="en-US" dirty="0" smtClean="0">
                <a:latin typeface="Cambria" pitchFamily="18" charset="0"/>
              </a:rPr>
              <a:t>erebral edema</a:t>
            </a:r>
          </a:p>
          <a:p>
            <a:pPr algn="l" rtl="0">
              <a:buNone/>
            </a:pPr>
            <a:endParaRPr lang="en-US" dirty="0" smtClean="0">
              <a:latin typeface="Cambria" pitchFamily="18" charset="0"/>
            </a:endParaRPr>
          </a:p>
          <a:p>
            <a:pPr algn="l" rtl="0">
              <a:buNone/>
            </a:pPr>
            <a:r>
              <a:rPr lang="en-US" b="1" u="sng" dirty="0" smtClean="0">
                <a:latin typeface="Cambria" pitchFamily="18" charset="0"/>
              </a:rPr>
              <a:t>Contraindications</a:t>
            </a:r>
          </a:p>
          <a:p>
            <a:pPr marL="514350" indent="-514350" algn="l" rtl="0">
              <a:buFont typeface="+mj-lt"/>
              <a:buAutoNum type="arabicPeriod"/>
            </a:pPr>
            <a:r>
              <a:rPr lang="en-US" dirty="0" smtClean="0">
                <a:latin typeface="Cambria" pitchFamily="18" charset="0"/>
              </a:rPr>
              <a:t> Severe renal disease</a:t>
            </a:r>
          </a:p>
          <a:p>
            <a:pPr marL="514350" indent="-514350" algn="l" rtl="0">
              <a:buFont typeface="+mj-lt"/>
              <a:buAutoNum type="arabicPeriod"/>
            </a:pPr>
            <a:r>
              <a:rPr lang="en-US" dirty="0">
                <a:latin typeface="Cambria" pitchFamily="18" charset="0"/>
              </a:rPr>
              <a:t>P</a:t>
            </a:r>
            <a:r>
              <a:rPr lang="en-US" dirty="0" smtClean="0">
                <a:latin typeface="Cambria" pitchFamily="18" charset="0"/>
              </a:rPr>
              <a:t>ulmonary edema</a:t>
            </a:r>
          </a:p>
          <a:p>
            <a:pPr marL="514350" indent="-514350" algn="l" rtl="0">
              <a:buFont typeface="+mj-lt"/>
              <a:buAutoNum type="arabicPeriod"/>
            </a:pPr>
            <a:r>
              <a:rPr lang="en-US" dirty="0">
                <a:latin typeface="Cambria" pitchFamily="18" charset="0"/>
              </a:rPr>
              <a:t>A</a:t>
            </a:r>
            <a:r>
              <a:rPr lang="en-US" dirty="0" smtClean="0">
                <a:latin typeface="Cambria" pitchFamily="18" charset="0"/>
              </a:rPr>
              <a:t>ctive intracranial bleeding  </a:t>
            </a:r>
          </a:p>
          <a:p>
            <a:pPr algn="l">
              <a:buNone/>
            </a:pPr>
            <a:endParaRPr lang="ar-IQ" b="1" dirty="0"/>
          </a:p>
        </p:txBody>
      </p:sp>
    </p:spTree>
  </p:cSld>
  <p:clrMapOvr>
    <a:masterClrMapping/>
  </p:clrMapOvr>
  <p:transition>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2"/>
          </a:solidFill>
        </p:spPr>
        <p:txBody>
          <a:bodyPr/>
          <a:lstStyle/>
          <a:p>
            <a:endParaRPr lang="en-US" dirty="0"/>
          </a:p>
        </p:txBody>
      </p:sp>
      <p:pic>
        <p:nvPicPr>
          <p:cNvPr id="8" name="Content Placeholder 7" descr="download (2).jpg"/>
          <p:cNvPicPr>
            <a:picLocks noGrp="1" noChangeAspect="1"/>
          </p:cNvPicPr>
          <p:nvPr>
            <p:ph idx="1"/>
          </p:nvPr>
        </p:nvPicPr>
        <p:blipFill>
          <a:blip r:embed="rId2" cstate="print"/>
          <a:stretch>
            <a:fillRect/>
          </a:stretch>
        </p:blipFill>
        <p:spPr>
          <a:xfrm>
            <a:off x="357158" y="2000240"/>
            <a:ext cx="8001055" cy="4071965"/>
          </a:xfrm>
        </p:spPr>
      </p:pic>
    </p:spTree>
  </p:cSld>
  <p:clrMapOvr>
    <a:masterClrMapping/>
  </p:clrMapOvr>
  <p:transition>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a:normAutofit fontScale="90000"/>
          </a:bodyPr>
          <a:lstStyle/>
          <a:p>
            <a:r>
              <a:rPr lang="en-US" u="dbl" dirty="0" smtClean="0">
                <a:ln w="18415" cmpd="sng">
                  <a:solidFill>
                    <a:sysClr val="windowText" lastClr="000000"/>
                  </a:solidFill>
                  <a:prstDash val="solid"/>
                </a:ln>
                <a:solidFill>
                  <a:sysClr val="windowText" lastClr="000000"/>
                </a:solidFill>
                <a:latin typeface="Cambria" pitchFamily="18" charset="0"/>
              </a:rPr>
              <a:t>Complications of I.V Therapy</a:t>
            </a:r>
            <a:r>
              <a:rPr lang="en-US" dirty="0" smtClean="0">
                <a:ln w="18415" cmpd="sng">
                  <a:solidFill>
                    <a:sysClr val="windowText" lastClr="000000"/>
                  </a:solidFill>
                  <a:prstDash val="solid"/>
                </a:ln>
                <a:solidFill>
                  <a:sysClr val="windowText" lastClr="000000"/>
                </a:solidFill>
              </a:rPr>
              <a:t/>
            </a:r>
            <a:br>
              <a:rPr lang="en-US" dirty="0" smtClean="0">
                <a:ln w="18415" cmpd="sng">
                  <a:solidFill>
                    <a:sysClr val="windowText" lastClr="000000"/>
                  </a:solidFill>
                  <a:prstDash val="solid"/>
                </a:ln>
                <a:solidFill>
                  <a:sysClr val="windowText" lastClr="000000"/>
                </a:solidFill>
              </a:rPr>
            </a:br>
            <a:endParaRPr lang="ar-IQ" dirty="0">
              <a:ln w="18415" cmpd="sng">
                <a:solidFill>
                  <a:sysClr val="windowText" lastClr="000000"/>
                </a:solidFill>
                <a:prstDash val="solid"/>
              </a:ln>
              <a:solidFill>
                <a:sysClr val="windowText" lastClr="000000"/>
              </a:solidFill>
              <a:latin typeface="Arial Rounded MT Bold" pitchFamily="34" charset="0"/>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l" rtl="0">
              <a:buNone/>
            </a:pPr>
            <a:r>
              <a:rPr lang="en-US" dirty="0" smtClean="0">
                <a:latin typeface="Cambria" pitchFamily="18" charset="0"/>
              </a:rPr>
              <a:t>1-Local complications at the site including: </a:t>
            </a:r>
          </a:p>
          <a:p>
            <a:pPr algn="l" rtl="0"/>
            <a:r>
              <a:rPr lang="en-US" dirty="0" err="1" smtClean="0">
                <a:latin typeface="Cambria" pitchFamily="18" charset="0"/>
              </a:rPr>
              <a:t>Extravasation</a:t>
            </a:r>
            <a:endParaRPr lang="en-US" dirty="0" smtClean="0">
              <a:latin typeface="Cambria" pitchFamily="18" charset="0"/>
            </a:endParaRPr>
          </a:p>
          <a:p>
            <a:pPr algn="l" rtl="0"/>
            <a:r>
              <a:rPr lang="en-US" dirty="0" smtClean="0">
                <a:latin typeface="Cambria" pitchFamily="18" charset="0"/>
              </a:rPr>
              <a:t>Phlebitis/</a:t>
            </a:r>
            <a:r>
              <a:rPr lang="en-US" dirty="0" err="1" smtClean="0">
                <a:latin typeface="Cambria" pitchFamily="18" charset="0"/>
              </a:rPr>
              <a:t>Thrombophlebitis</a:t>
            </a:r>
            <a:endParaRPr lang="en-US" dirty="0" smtClean="0">
              <a:latin typeface="Cambria" pitchFamily="18" charset="0"/>
            </a:endParaRPr>
          </a:p>
          <a:p>
            <a:pPr algn="l" rtl="0"/>
            <a:r>
              <a:rPr lang="en-US" dirty="0" err="1" smtClean="0">
                <a:latin typeface="Cambria" pitchFamily="18" charset="0"/>
              </a:rPr>
              <a:t>Haematoma</a:t>
            </a:r>
            <a:endParaRPr lang="en-US" dirty="0" smtClean="0">
              <a:latin typeface="Cambria" pitchFamily="18" charset="0"/>
            </a:endParaRPr>
          </a:p>
          <a:p>
            <a:pPr algn="l" rtl="0"/>
            <a:r>
              <a:rPr lang="en-US" dirty="0" smtClean="0">
                <a:latin typeface="Cambria" pitchFamily="18" charset="0"/>
              </a:rPr>
              <a:t>Infection</a:t>
            </a:r>
          </a:p>
          <a:p>
            <a:pPr algn="l" rtl="0">
              <a:buNone/>
            </a:pPr>
            <a:r>
              <a:rPr lang="en-US" dirty="0" smtClean="0">
                <a:latin typeface="Cambria" pitchFamily="18" charset="0"/>
              </a:rPr>
              <a:t>2- Fluid overload </a:t>
            </a:r>
            <a:r>
              <a:rPr lang="ar-IQ" dirty="0" smtClean="0">
                <a:latin typeface="Cambria" pitchFamily="18" charset="0"/>
              </a:rPr>
              <a:t> </a:t>
            </a:r>
            <a:endParaRPr lang="en-US" dirty="0" smtClean="0">
              <a:latin typeface="Cambria" pitchFamily="18" charset="0"/>
            </a:endParaRPr>
          </a:p>
          <a:p>
            <a:pPr algn="l" rtl="0">
              <a:buNone/>
            </a:pPr>
            <a:r>
              <a:rPr lang="en-US" dirty="0" smtClean="0">
                <a:latin typeface="Cambria" pitchFamily="18" charset="0"/>
              </a:rPr>
              <a:t>3-Electrolyte imbalance</a:t>
            </a:r>
          </a:p>
          <a:p>
            <a:pPr algn="l" rtl="0">
              <a:buNone/>
            </a:pPr>
            <a:r>
              <a:rPr lang="en-US" dirty="0" smtClean="0">
                <a:latin typeface="Cambria" pitchFamily="18" charset="0"/>
              </a:rPr>
              <a:t>4-Transfusion reactions</a:t>
            </a:r>
          </a:p>
          <a:p>
            <a:pPr algn="l" rtl="0">
              <a:buNone/>
            </a:pPr>
            <a:r>
              <a:rPr lang="en-US" dirty="0" smtClean="0">
                <a:latin typeface="Cambria" pitchFamily="18" charset="0"/>
              </a:rPr>
              <a:t>5- Air embolus</a:t>
            </a:r>
          </a:p>
          <a:p>
            <a:r>
              <a:rPr lang="ar-SA" dirty="0" smtClean="0">
                <a:latin typeface="Cambria" pitchFamily="18" charset="0"/>
              </a:rPr>
              <a:t> </a:t>
            </a:r>
            <a:endParaRPr lang="en-US" dirty="0" smtClean="0">
              <a:latin typeface="Cambria" pitchFamily="18" charset="0"/>
            </a:endParaRPr>
          </a:p>
          <a:p>
            <a:pPr algn="l">
              <a:buNone/>
            </a:pPr>
            <a:endParaRPr lang="ar-IQ" dirty="0"/>
          </a:p>
        </p:txBody>
      </p:sp>
    </p:spTree>
  </p:cSld>
  <p:clrMapOvr>
    <a:masterClrMapping/>
  </p:clrMapOvr>
  <p:transition>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2">
            <a:schemeClr val="accent2"/>
          </a:lnRef>
          <a:fillRef idx="1">
            <a:schemeClr val="lt1"/>
          </a:fillRef>
          <a:effectRef idx="0">
            <a:schemeClr val="accent2"/>
          </a:effectRef>
          <a:fontRef idx="minor">
            <a:schemeClr val="dk1"/>
          </a:fontRef>
        </p:style>
        <p:txBody>
          <a:bodyPr/>
          <a:lstStyle/>
          <a:p>
            <a:endParaRPr lang="ar-IQ" dirty="0"/>
          </a:p>
        </p:txBody>
      </p:sp>
      <p:sp>
        <p:nvSpPr>
          <p:cNvPr id="3" name="عنصر نائب للمحتوى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lstStyle/>
          <a:p>
            <a:pPr algn="ctr">
              <a:buNone/>
            </a:pPr>
            <a:r>
              <a:rPr lang="en-US" sz="9600" dirty="0" smtClean="0">
                <a:latin typeface="Arial Rounded MT Bold" pitchFamily="34" charset="0"/>
              </a:rPr>
              <a:t> </a:t>
            </a:r>
          </a:p>
          <a:p>
            <a:endParaRPr lang="en-US" dirty="0" smtClean="0"/>
          </a:p>
          <a:p>
            <a:endParaRPr lang="en-US" dirty="0" smtClean="0"/>
          </a:p>
          <a:p>
            <a:endParaRPr lang="en-US" dirty="0" smtClean="0"/>
          </a:p>
          <a:p>
            <a:endParaRPr lang="ar-IQ" dirty="0"/>
          </a:p>
        </p:txBody>
      </p:sp>
      <p:sp>
        <p:nvSpPr>
          <p:cNvPr id="4" name="Flowchart: Punched Tape 3"/>
          <p:cNvSpPr/>
          <p:nvPr/>
        </p:nvSpPr>
        <p:spPr>
          <a:xfrm>
            <a:off x="1428728" y="2071678"/>
            <a:ext cx="6286544" cy="4357718"/>
          </a:xfrm>
          <a:prstGeom prst="flowChartPunchedTap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en-US" sz="54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rPr>
              <a:t>THANKS</a:t>
            </a:r>
            <a:r>
              <a:rPr lang="en-US" sz="5400" b="1"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mbria" pitchFamily="18" charset="0"/>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pitchFamily="34" charset="0"/>
              </a:rPr>
              <a:t> </a:t>
            </a:r>
            <a:endParaRPr lang="ar-IQ"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00108"/>
          </a:xfrm>
          <a:solidFill>
            <a:schemeClr val="bg2"/>
          </a:solidFill>
        </p:spPr>
        <p:txBody>
          <a:bodyPr/>
          <a:lstStyle/>
          <a:p>
            <a:endParaRPr lang="ar-IQ"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361" name="Rectangle 1"/>
          <p:cNvSpPr>
            <a:spLocks noGrp="1" noChangeArrowheads="1"/>
          </p:cNvSpPr>
          <p:nvPr>
            <p:ph idx="1"/>
          </p:nvPr>
        </p:nvSpPr>
        <p:spPr bwMode="auto">
          <a:xfrm>
            <a:off x="0" y="1656202"/>
            <a:ext cx="91440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a typeface="Calibri" pitchFamily="34" charset="0"/>
                <a:cs typeface="Arial" pitchFamily="34" charset="0"/>
              </a:rPr>
              <a:t> </a:t>
            </a:r>
            <a:r>
              <a:rPr kumimoji="0" lang="en-US" sz="2800" i="0" u="sng" strike="noStrike" normalizeH="0" baseline="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Definition of</a:t>
            </a:r>
            <a:r>
              <a:rPr kumimoji="0" lang="en-US" sz="2800" i="0" u="sng" strike="noStrike" normalizeH="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 </a:t>
            </a:r>
            <a:r>
              <a:rPr lang="en-US" sz="2800" u="sng"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I.V </a:t>
            </a:r>
            <a:r>
              <a:rPr kumimoji="0" lang="en-US" sz="2800" i="0" u="sng" strike="noStrike" normalizeH="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 fluids</a:t>
            </a:r>
            <a:r>
              <a:rPr kumimoji="0" lang="en-US" sz="2800" i="0" u="sng" strike="noStrike" normalizeH="0" baseline="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 </a:t>
            </a:r>
            <a:endParaRPr kumimoji="0" lang="en-US" sz="2800" b="0" i="0" u="none" strike="noStrike" cap="none" normalizeH="0" baseline="0" dirty="0" smtClean="0">
              <a:ln w="18415" cmpd="sng">
                <a:solidFill>
                  <a:sysClr val="windowText" lastClr="000000"/>
                </a:solidFill>
                <a:prstDash val="solid"/>
              </a:ln>
              <a:solidFill>
                <a:sysClr val="windowText" lastClr="000000"/>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Chemically prepared solutions that are administered to a patient through the I.V site.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i="0" u="sng" strike="noStrike" normalizeH="0" baseline="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Cambria" pitchFamily="18" charset="0"/>
                <a:ea typeface="Calibri" pitchFamily="34" charset="0"/>
                <a:cs typeface="Arial" pitchFamily="34" charset="0"/>
              </a:rPr>
              <a:t>Types of I.V fluids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1- Colloids (Dextran, </a:t>
            </a:r>
            <a:r>
              <a:rPr kumimoji="0" lang="en-US" sz="2800" b="0" i="0" u="none" strike="noStrike" cap="none" normalizeH="0" baseline="0" dirty="0" err="1" smtClean="0">
                <a:ln>
                  <a:noFill/>
                </a:ln>
                <a:solidFill>
                  <a:schemeClr val="tx1"/>
                </a:solidFill>
                <a:effectLst/>
                <a:latin typeface="Cambria" pitchFamily="18" charset="0"/>
                <a:ea typeface="Calibri" pitchFamily="34" charset="0"/>
                <a:cs typeface="Arial" pitchFamily="34" charset="0"/>
              </a:rPr>
              <a:t>Hetastarch</a:t>
            </a:r>
            <a:r>
              <a:rPr lang="en-US" sz="2800" dirty="0">
                <a:latin typeface="Cambria" pitchFamily="18"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Albumin)</a:t>
            </a:r>
            <a:endParaRPr kumimoji="0" lang="en-US" sz="28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2- Blood products </a:t>
            </a:r>
            <a:r>
              <a:rPr kumimoji="0" lang="en-US" sz="28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Fresh frozen plasma (FFP). Plasma protein fraction (PPF). Packed red blood cells (PRBCS). Whole blood </a:t>
            </a:r>
            <a:r>
              <a:rPr kumimoji="0" lang="en-US" sz="2800" b="1" i="0" u="none" strike="noStrike" cap="none" normalizeH="0" baseline="0" dirty="0" smtClean="0">
                <a:ln>
                  <a:noFill/>
                </a:ln>
                <a:solidFill>
                  <a:schemeClr val="tx1"/>
                </a:solidFill>
                <a:effectLst/>
                <a:latin typeface="Cambria" pitchFamily="18" charset="0"/>
                <a:ea typeface="Calibri" pitchFamily="34" charset="0"/>
                <a:cs typeface="Arial" pitchFamily="34" charset="0"/>
              </a:rPr>
              <a:t>)</a:t>
            </a:r>
            <a:endPar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3- Crystalloids</a:t>
            </a:r>
            <a:r>
              <a:rPr kumimoji="0" lang="en-US" sz="2800" b="0" i="0" u="none" strike="noStrike" cap="none" normalizeH="0" baseline="0" dirty="0" smtClean="0">
                <a:ln>
                  <a:noFill/>
                </a:ln>
                <a:solidFill>
                  <a:schemeClr val="tx1"/>
                </a:solidFill>
                <a:effectLst/>
                <a:latin typeface="Cambria" pitchFamily="18" charset="0"/>
                <a:cs typeface="Arial" pitchFamily="34" charset="0"/>
              </a:rPr>
              <a:t> </a:t>
            </a:r>
          </a:p>
        </p:txBody>
      </p:sp>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2"/>
          </a:solidFill>
        </p:spPr>
        <p:txBody>
          <a:bodyPr>
            <a:normAutofit/>
          </a:bodyPr>
          <a:lstStyle/>
          <a:p>
            <a:endParaRPr lang="ar-IQ" sz="48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p:txBody>
      </p:sp>
      <p:sp>
        <p:nvSpPr>
          <p:cNvPr id="3" name="عنصر نائب للمحتوى 2"/>
          <p:cNvSpPr>
            <a:spLocks noGrp="1"/>
          </p:cNvSpPr>
          <p:nvPr>
            <p:ph idx="1"/>
          </p:nvPr>
        </p:nvSpPr>
        <p:spPr>
          <a:xfrm>
            <a:off x="0" y="1428736"/>
            <a:ext cx="9144000" cy="5429264"/>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sz="3600" b="1" u="dbl" dirty="0" smtClean="0">
                <a:latin typeface="Cambria" pitchFamily="18" charset="0"/>
              </a:rPr>
              <a:t>Crystalloids </a:t>
            </a:r>
            <a:endParaRPr lang="en-US" sz="3600" dirty="0" smtClean="0">
              <a:latin typeface="Cambria" pitchFamily="18" charset="0"/>
            </a:endParaRPr>
          </a:p>
          <a:p>
            <a:pPr algn="l" rtl="0">
              <a:buNone/>
            </a:pPr>
            <a:r>
              <a:rPr lang="en-US" sz="3600" dirty="0" smtClean="0">
                <a:latin typeface="Cambria" pitchFamily="18" charset="0"/>
              </a:rPr>
              <a:t>Crystalloid Solutions is the primary fluid used for </a:t>
            </a:r>
            <a:r>
              <a:rPr lang="en-US" sz="3600" dirty="0" err="1" smtClean="0">
                <a:latin typeface="Cambria" pitchFamily="18" charset="0"/>
              </a:rPr>
              <a:t>pr</a:t>
            </a:r>
            <a:r>
              <a:rPr lang="en-US" sz="3600" dirty="0" err="1">
                <a:latin typeface="Cambria" pitchFamily="18" charset="0"/>
              </a:rPr>
              <a:t>e</a:t>
            </a:r>
            <a:r>
              <a:rPr lang="en-US" sz="3600" dirty="0" err="1" smtClean="0">
                <a:latin typeface="Cambria" pitchFamily="18" charset="0"/>
              </a:rPr>
              <a:t>hospital</a:t>
            </a:r>
            <a:r>
              <a:rPr lang="en-US" sz="3600" dirty="0" smtClean="0">
                <a:latin typeface="Cambria" pitchFamily="18" charset="0"/>
              </a:rPr>
              <a:t> I.V therapy. Crystalloids contain electrolytes (</a:t>
            </a:r>
            <a:r>
              <a:rPr lang="en-US" sz="3600" dirty="0" err="1" smtClean="0">
                <a:latin typeface="Cambria" pitchFamily="18" charset="0"/>
              </a:rPr>
              <a:t>e.g</a:t>
            </a:r>
            <a:r>
              <a:rPr lang="en-US" sz="3600" dirty="0" smtClean="0">
                <a:latin typeface="Cambria" pitchFamily="18" charset="0"/>
              </a:rPr>
              <a:t> sodium, potassium, calcium, chloride) but lack the large proteins and molecules found in colloids. Crystalloids come in many preparations and are classified according to their </a:t>
            </a:r>
            <a:r>
              <a:rPr lang="en-US" sz="3600" b="1" u="dbl"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“tonicity"</a:t>
            </a:r>
            <a:endParaRPr lang="ar-IQ" sz="3600" dirty="0">
              <a:solidFill>
                <a:sysClr val="windowText" lastClr="000000"/>
              </a:solidFill>
              <a:latin typeface="Cambria" pitchFamily="18" charset="0"/>
              <a:cs typeface="+mj-cs"/>
            </a:endParaRPr>
          </a:p>
        </p:txBody>
      </p:sp>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571480"/>
          </a:xfrm>
          <a:solidFill>
            <a:schemeClr val="bg2"/>
          </a:solidFill>
        </p:spPr>
        <p:txBody>
          <a:bodyPr>
            <a:normAutofit fontScale="90000"/>
          </a:bodyPr>
          <a:lstStyle/>
          <a:p>
            <a:endParaRPr lang="ar-IQ" dirty="0"/>
          </a:p>
        </p:txBody>
      </p:sp>
      <p:sp>
        <p:nvSpPr>
          <p:cNvPr id="3" name="عنصر نائب للمحتوى 2"/>
          <p:cNvSpPr>
            <a:spLocks noGrp="1"/>
          </p:cNvSpPr>
          <p:nvPr>
            <p:ph idx="1"/>
          </p:nvPr>
        </p:nvSpPr>
        <p:spPr>
          <a:xfrm>
            <a:off x="0" y="571480"/>
            <a:ext cx="9144000" cy="6286520"/>
          </a:xfrm>
        </p:spPr>
        <p:style>
          <a:lnRef idx="2">
            <a:schemeClr val="accent1"/>
          </a:lnRef>
          <a:fillRef idx="1">
            <a:schemeClr val="lt1"/>
          </a:fillRef>
          <a:effectRef idx="0">
            <a:schemeClr val="accent1"/>
          </a:effectRef>
          <a:fontRef idx="minor">
            <a:schemeClr val="dk1"/>
          </a:fontRef>
        </p:style>
        <p:txBody>
          <a:bodyPr>
            <a:normAutofit/>
          </a:bodyPr>
          <a:lstStyle/>
          <a:p>
            <a:pPr algn="l" rtl="0">
              <a:buNone/>
            </a:pPr>
            <a:r>
              <a:rPr lang="en-US" sz="3600" b="1" u="dbl"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A crystalloid’s tonicity:  </a:t>
            </a:r>
            <a:r>
              <a:rPr lang="en-US" sz="3600" dirty="0" smtClean="0">
                <a:latin typeface="Cambria" pitchFamily="18" charset="0"/>
              </a:rPr>
              <a:t>describes the concentration of electrolytes dissolved in the water, as compared with that of body plasma fluid surrounding the cells. </a:t>
            </a:r>
          </a:p>
          <a:p>
            <a:pPr algn="l" rtl="0">
              <a:buNone/>
            </a:pPr>
            <a:endParaRPr lang="en-US" sz="3600" dirty="0" smtClean="0">
              <a:latin typeface="Cambria" pitchFamily="18" charset="0"/>
            </a:endParaRPr>
          </a:p>
          <a:p>
            <a:pPr algn="l" rtl="0">
              <a:buNone/>
            </a:pPr>
            <a:r>
              <a:rPr lang="en-US" sz="3600" dirty="0" smtClean="0">
                <a:latin typeface="Cambria" pitchFamily="18" charset="0"/>
              </a:rPr>
              <a:t>When the crystalloid contains the same amount of electrolytes as the plasma, it has the same concentration and is referred to as</a:t>
            </a:r>
            <a:r>
              <a:rPr lang="en-US" sz="3600" u="dbl" dirty="0" smtClean="0">
                <a:latin typeface="Cambria" pitchFamily="18" charset="0"/>
              </a:rPr>
              <a:t> </a:t>
            </a:r>
            <a:r>
              <a:rPr lang="en-US" sz="3600" b="1" u="dbl"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“isotonic” concentration.</a:t>
            </a:r>
            <a:endParaRPr lang="en-US" sz="3600" dirty="0" smtClean="0">
              <a:solidFill>
                <a:sysClr val="windowText" lastClr="000000"/>
              </a:solidFill>
              <a:latin typeface="Cambria" pitchFamily="18" charset="0"/>
            </a:endParaRPr>
          </a:p>
          <a:p>
            <a:pPr algn="l">
              <a:buNone/>
            </a:pPr>
            <a:endParaRPr lang="ar-IQ" sz="3600" dirty="0">
              <a:cs typeface="+mj-cs"/>
            </a:endParaRPr>
          </a:p>
        </p:txBody>
      </p:sp>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857232"/>
          </a:xfrm>
          <a:solidFill>
            <a:schemeClr val="bg2"/>
          </a:solidFill>
        </p:spPr>
        <p:txBody>
          <a:bodyPr/>
          <a:lstStyle/>
          <a:p>
            <a:endParaRPr lang="ar-IQ" dirty="0"/>
          </a:p>
        </p:txBody>
      </p:sp>
      <p:sp>
        <p:nvSpPr>
          <p:cNvPr id="5" name="Content Placeholder 4"/>
          <p:cNvSpPr>
            <a:spLocks noGrp="1"/>
          </p:cNvSpPr>
          <p:nvPr>
            <p:ph idx="1"/>
          </p:nvPr>
        </p:nvSpPr>
        <p:spPr>
          <a:xfrm>
            <a:off x="0" y="857232"/>
            <a:ext cx="9144000" cy="6000768"/>
          </a:xfrm>
        </p:spPr>
        <p:style>
          <a:lnRef idx="2">
            <a:schemeClr val="accent1"/>
          </a:lnRef>
          <a:fillRef idx="1">
            <a:schemeClr val="lt1"/>
          </a:fillRef>
          <a:effectRef idx="0">
            <a:schemeClr val="accent1"/>
          </a:effectRef>
          <a:fontRef idx="minor">
            <a:schemeClr val="dk1"/>
          </a:fontRef>
        </p:style>
        <p:txBody>
          <a:bodyPr/>
          <a:lstStyle/>
          <a:p>
            <a:pPr algn="l" rtl="0">
              <a:buNone/>
            </a:pPr>
            <a:endParaRPr lang="en-US" dirty="0" smtClean="0"/>
          </a:p>
          <a:p>
            <a:pPr algn="l" rtl="0">
              <a:buNone/>
            </a:pPr>
            <a:endParaRPr lang="en-US" dirty="0" smtClean="0"/>
          </a:p>
          <a:p>
            <a:pPr algn="l" rtl="0">
              <a:buNone/>
            </a:pPr>
            <a:r>
              <a:rPr lang="en-US" dirty="0" smtClean="0">
                <a:latin typeface="Cambria" pitchFamily="18" charset="0"/>
              </a:rPr>
              <a:t>If a crystalloid contains more electrolytes than the body plasma, it is more concentrated and referred to as </a:t>
            </a:r>
            <a:r>
              <a:rPr lang="en-US" b="1" u="dbl"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“hypertonic” concentration</a:t>
            </a:r>
            <a:r>
              <a:rPr lang="en-US" u="dbl" dirty="0" smtClean="0">
                <a:latin typeface="Cambria" pitchFamily="18" charset="0"/>
              </a:rPr>
              <a:t>.</a:t>
            </a:r>
          </a:p>
          <a:p>
            <a:pPr algn="l" rtl="0">
              <a:buNone/>
            </a:pPr>
            <a:endParaRPr lang="en-US" dirty="0" smtClean="0">
              <a:latin typeface="Cambria" pitchFamily="18" charset="0"/>
            </a:endParaRPr>
          </a:p>
          <a:p>
            <a:pPr algn="l" rtl="0">
              <a:buNone/>
            </a:pPr>
            <a:r>
              <a:rPr lang="en-US" dirty="0" smtClean="0">
                <a:latin typeface="Cambria" pitchFamily="18" charset="0"/>
              </a:rPr>
              <a:t>when a crystalloid contains fewer electrolytes than the plasma, it is less concentrated and referred to as </a:t>
            </a:r>
            <a:r>
              <a:rPr lang="en-US" b="1" u="dbl"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rPr>
              <a:t>“hypotonic” concentration.</a:t>
            </a:r>
            <a:endParaRPr lang="en-US" dirty="0" smtClean="0">
              <a:solidFill>
                <a:sysClr val="windowText" lastClr="000000"/>
              </a:solidFill>
              <a:latin typeface="Cambria" pitchFamily="18" charset="0"/>
            </a:endParaRPr>
          </a:p>
          <a:p>
            <a:endParaRPr lang="en-US" dirty="0"/>
          </a:p>
        </p:txBody>
      </p:sp>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a:solidFill>
            <a:schemeClr val="bg2"/>
          </a:solidFill>
        </p:spPr>
        <p:txBody>
          <a:bodyPr>
            <a:normAutofit fontScale="90000"/>
          </a:bodyPr>
          <a:lstStyle/>
          <a:p>
            <a:pPr lvl="0"/>
            <a:r>
              <a:rPr lang="en-US" b="1" u="sng" dirty="0" smtClean="0">
                <a:latin typeface="Arial Rounded MT Bold" pitchFamily="34" charset="0"/>
                <a:ea typeface="Calibri" pitchFamily="34" charset="0"/>
                <a:cs typeface="Arial" pitchFamily="34" charset="0"/>
              </a:rPr>
              <a:t/>
            </a:r>
            <a:br>
              <a:rPr lang="en-US" b="1" u="sng" dirty="0" smtClean="0">
                <a:latin typeface="Arial Rounded MT Bold" pitchFamily="34" charset="0"/>
                <a:ea typeface="Calibri" pitchFamily="34" charset="0"/>
                <a:cs typeface="Arial" pitchFamily="34" charset="0"/>
              </a:rPr>
            </a:br>
            <a:r>
              <a:rPr lang="en-US" b="1" u="sng"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latin typeface="Cambria" pitchFamily="18" charset="0"/>
                <a:ea typeface="Calibri" pitchFamily="34" charset="0"/>
                <a:cs typeface="Arial" pitchFamily="34" charset="0"/>
              </a:rPr>
              <a:t>Common crystalloids</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ar-IQ" dirty="0"/>
          </a:p>
        </p:txBody>
      </p:sp>
      <p:sp>
        <p:nvSpPr>
          <p:cNvPr id="11265" name="Rectangle 1"/>
          <p:cNvSpPr>
            <a:spLocks noGrp="1" noChangeArrowheads="1"/>
          </p:cNvSpPr>
          <p:nvPr>
            <p:ph idx="1"/>
          </p:nvPr>
        </p:nvSpPr>
        <p:spPr bwMode="auto">
          <a:xfrm>
            <a:off x="-17933" y="90872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u="sng" dirty="0" smtClean="0">
                <a:latin typeface="Cambria" pitchFamily="18" charset="0"/>
                <a:ea typeface="Calibri" pitchFamily="34" charset="0"/>
                <a:cs typeface="Calibri" pitchFamily="34" charset="0"/>
              </a:rPr>
              <a:t>0.9% Sodium Chloride</a:t>
            </a:r>
            <a:r>
              <a:rPr kumimoji="0" lang="en-US" sz="2400" b="1" i="0" u="sng" strike="noStrike" cap="none" normalizeH="0" baseline="0" dirty="0" smtClean="0">
                <a:ln>
                  <a:noFill/>
                </a:ln>
                <a:solidFill>
                  <a:schemeClr val="tx1"/>
                </a:solidFill>
                <a:effectLst/>
                <a:latin typeface="Cambria" pitchFamily="18" charset="0"/>
                <a:ea typeface="Calibri" pitchFamily="34" charset="0"/>
                <a:cs typeface="Calibri" pitchFamily="34" charset="0"/>
              </a:rPr>
              <a:t> </a:t>
            </a:r>
            <a:r>
              <a:rPr kumimoji="0" lang="en-US" sz="24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also called </a:t>
            </a:r>
            <a:r>
              <a:rPr kumimoji="0" lang="en-US" sz="2400" b="1" i="0" u="sng" strike="noStrike" cap="none" normalizeH="0" baseline="0" dirty="0" smtClean="0">
                <a:ln>
                  <a:noFill/>
                </a:ln>
                <a:solidFill>
                  <a:schemeClr val="tx1"/>
                </a:solidFill>
                <a:effectLst/>
                <a:latin typeface="Cambria" pitchFamily="18" charset="0"/>
                <a:ea typeface="Calibri" pitchFamily="34" charset="0"/>
                <a:cs typeface="Calibri" pitchFamily="34" charset="0"/>
              </a:rPr>
              <a:t>Normal Saline</a:t>
            </a:r>
            <a:r>
              <a:rPr kumimoji="0" lang="en-US" sz="24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lang="en-US" sz="2400" b="1" u="sng" dirty="0" smtClean="0">
                <a:latin typeface="Cambria" pitchFamily="18" charset="0"/>
                <a:ea typeface="Calibri" pitchFamily="34" charset="0"/>
                <a:cs typeface="Arial" pitchFamily="34" charset="0"/>
              </a:rPr>
              <a:t>(</a:t>
            </a:r>
            <a:r>
              <a:rPr kumimoji="0" lang="en-US" sz="2400" b="1" i="0" u="sng" strike="noStrike" cap="none" normalizeH="0" baseline="0" dirty="0" err="1" smtClean="0">
                <a:ln>
                  <a:noFill/>
                </a:ln>
                <a:solidFill>
                  <a:schemeClr val="tx1"/>
                </a:solidFill>
                <a:effectLst/>
                <a:latin typeface="Cambria" pitchFamily="18" charset="0"/>
                <a:ea typeface="Calibri" pitchFamily="34" charset="0"/>
                <a:cs typeface="Calibri" pitchFamily="34" charset="0"/>
              </a:rPr>
              <a:t>NaCl</a:t>
            </a:r>
            <a:r>
              <a:rPr lang="en-US" sz="2400" b="1" u="sng" dirty="0" smtClean="0">
                <a:latin typeface="Cambria" pitchFamily="18" charset="0"/>
                <a:ea typeface="Calibri" pitchFamily="34" charset="0"/>
                <a:cs typeface="Calibr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dirty="0" smtClean="0">
              <a:latin typeface="Cambria" pitchFamily="18"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Cambria" pitchFamily="18" charset="0"/>
                <a:ea typeface="Calibri" pitchFamily="34" charset="0"/>
                <a:cs typeface="Calibri" pitchFamily="34" charset="0"/>
              </a:rPr>
              <a:t>Type</a:t>
            </a:r>
            <a:r>
              <a:rPr kumimoji="0" lang="en-US" sz="24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 </a:t>
            </a:r>
            <a:r>
              <a:rPr kumimoji="0" lang="en-US" sz="24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Isotonic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mbria" pitchFamily="18" charset="0"/>
              <a:ea typeface="Calibri" pitchFamily="34" charset="0"/>
              <a:cs typeface="Calibri" pitchFamily="34" charset="0"/>
            </a:endParaRPr>
          </a:p>
          <a:p>
            <a:pPr marL="0" indent="0" algn="l" rtl="0" eaLnBrk="0" fontAlgn="base" hangingPunct="0">
              <a:spcBef>
                <a:spcPct val="0"/>
              </a:spcBef>
              <a:spcAft>
                <a:spcPct val="0"/>
              </a:spcAft>
              <a:buNone/>
            </a:pPr>
            <a:r>
              <a:rPr lang="en-US" sz="2400" dirty="0">
                <a:latin typeface="Cambria" pitchFamily="18" charset="0"/>
                <a:cs typeface="Arial" pitchFamily="34" charset="0"/>
              </a:rPr>
              <a:t>Not desirable as routine maintenance solution because it provides only Na+ and </a:t>
            </a:r>
            <a:r>
              <a:rPr lang="en-US" sz="2400" dirty="0" err="1">
                <a:latin typeface="Cambria" pitchFamily="18" charset="0"/>
                <a:cs typeface="Arial" pitchFamily="34" charset="0"/>
              </a:rPr>
              <a:t>Cl</a:t>
            </a:r>
            <a:r>
              <a:rPr lang="en-US" sz="2400" dirty="0">
                <a:latin typeface="Cambria" pitchFamily="18" charset="0"/>
                <a:cs typeface="Arial" pitchFamily="34" charset="0"/>
              </a:rPr>
              <a:t>−, which are provided in excessive amounts.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mbria" pitchFamily="18"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latin typeface="Cambria" pitchFamily="18" charset="0"/>
                <a:ea typeface="Calibri" pitchFamily="34" charset="0"/>
                <a:cs typeface="Calibri" pitchFamily="34" charset="0"/>
              </a:rPr>
              <a:t>Uses</a:t>
            </a:r>
          </a:p>
          <a:p>
            <a:pPr marL="457200" lvl="0" indent="-457200" algn="l" rtl="0" eaLnBrk="0" fontAlgn="base" hangingPunct="0">
              <a:spcBef>
                <a:spcPct val="0"/>
              </a:spcBef>
              <a:spcAft>
                <a:spcPct val="0"/>
              </a:spcAft>
              <a:buFont typeface="+mj-lt"/>
              <a:buAutoNum type="arabicPeriod"/>
            </a:pPr>
            <a:r>
              <a:rPr lang="en-US" sz="2400" dirty="0" smtClean="0">
                <a:latin typeface="Cambria" pitchFamily="18" charset="0"/>
                <a:cs typeface="Arial" pitchFamily="34" charset="0"/>
              </a:rPr>
              <a:t>May </a:t>
            </a:r>
            <a:r>
              <a:rPr lang="en-US" sz="2400" dirty="0">
                <a:latin typeface="Cambria" pitchFamily="18" charset="0"/>
                <a:cs typeface="Arial" pitchFamily="34" charset="0"/>
              </a:rPr>
              <a:t>be used to expand temporarily the extracellular compartment if circulatory insufficiency is a problem</a:t>
            </a:r>
            <a:r>
              <a:rPr lang="en-US" sz="2400" dirty="0" smtClean="0">
                <a:latin typeface="Cambria" pitchFamily="18" charset="0"/>
                <a:cs typeface="Arial" pitchFamily="34" charset="0"/>
              </a:rPr>
              <a:t>;</a:t>
            </a:r>
          </a:p>
          <a:p>
            <a:pPr marL="457200" indent="-457200" algn="l" rtl="0" eaLnBrk="0" fontAlgn="base" hangingPunct="0">
              <a:spcBef>
                <a:spcPct val="0"/>
              </a:spcBef>
              <a:spcAft>
                <a:spcPct val="0"/>
              </a:spcAft>
              <a:buFont typeface="+mj-lt"/>
              <a:buAutoNum type="arabicPeriod"/>
            </a:pPr>
            <a:r>
              <a:rPr lang="en-US" sz="2400" dirty="0">
                <a:latin typeface="Cambria" pitchFamily="18" charset="0"/>
                <a:cs typeface="Arial" pitchFamily="34" charset="0"/>
              </a:rPr>
              <a:t>U</a:t>
            </a:r>
            <a:r>
              <a:rPr lang="en-US" sz="2400" dirty="0" smtClean="0">
                <a:latin typeface="Cambria" pitchFamily="18" charset="0"/>
                <a:cs typeface="Arial" pitchFamily="34" charset="0"/>
              </a:rPr>
              <a:t>sed </a:t>
            </a:r>
            <a:r>
              <a:rPr lang="en-US" sz="2400" dirty="0">
                <a:latin typeface="Cambria" pitchFamily="18" charset="0"/>
                <a:cs typeface="Arial" pitchFamily="34" charset="0"/>
              </a:rPr>
              <a:t>to treat </a:t>
            </a:r>
            <a:r>
              <a:rPr lang="en-US" sz="2400" dirty="0" err="1">
                <a:latin typeface="Cambria" pitchFamily="18" charset="0"/>
                <a:cs typeface="Arial" pitchFamily="34" charset="0"/>
              </a:rPr>
              <a:t>hypovolemia</a:t>
            </a:r>
            <a:r>
              <a:rPr lang="en-US" sz="2400" dirty="0">
                <a:latin typeface="Cambria" pitchFamily="18" charset="0"/>
                <a:cs typeface="Arial" pitchFamily="34" charset="0"/>
              </a:rPr>
              <a:t>, metabolic alkalosis, </a:t>
            </a:r>
            <a:r>
              <a:rPr lang="en-US" sz="2400" dirty="0" err="1">
                <a:latin typeface="Cambria" pitchFamily="18" charset="0"/>
                <a:cs typeface="Arial" pitchFamily="34" charset="0"/>
              </a:rPr>
              <a:t>hyponatremia</a:t>
            </a:r>
            <a:r>
              <a:rPr lang="en-US" sz="2400" dirty="0">
                <a:latin typeface="Cambria" pitchFamily="18" charset="0"/>
                <a:cs typeface="Arial" pitchFamily="34" charset="0"/>
              </a:rPr>
              <a:t>, </a:t>
            </a:r>
            <a:r>
              <a:rPr lang="en-US" sz="2400" dirty="0" err="1" smtClean="0">
                <a:latin typeface="Cambria" pitchFamily="18" charset="0"/>
                <a:cs typeface="Arial" pitchFamily="34" charset="0"/>
              </a:rPr>
              <a:t>hypochloremia,</a:t>
            </a:r>
            <a:r>
              <a:rPr lang="en-US" sz="2400" dirty="0" err="1" smtClean="0">
                <a:latin typeface="Cambria" pitchFamily="18" charset="0"/>
                <a:ea typeface="Calibri" pitchFamily="34" charset="0"/>
                <a:cs typeface="Arial" pitchFamily="34" charset="0"/>
              </a:rPr>
              <a:t>diabetic</a:t>
            </a:r>
            <a:r>
              <a:rPr lang="en-US" sz="2400" dirty="0" smtClean="0">
                <a:latin typeface="Cambria" pitchFamily="18" charset="0"/>
                <a:ea typeface="Calibri" pitchFamily="34" charset="0"/>
                <a:cs typeface="Arial" pitchFamily="34" charset="0"/>
              </a:rPr>
              <a:t> </a:t>
            </a:r>
            <a:r>
              <a:rPr lang="en-US" sz="2400" dirty="0">
                <a:latin typeface="Cambria" pitchFamily="18" charset="0"/>
                <a:ea typeface="Calibri" pitchFamily="34" charset="0"/>
                <a:cs typeface="Arial" pitchFamily="34" charset="0"/>
              </a:rPr>
              <a:t>ketoacidosis (DKA), </a:t>
            </a:r>
            <a:r>
              <a:rPr lang="en-US" sz="2400" dirty="0" err="1">
                <a:latin typeface="Cambria" pitchFamily="18" charset="0"/>
                <a:ea typeface="Calibri" pitchFamily="34" charset="0"/>
                <a:cs typeface="Arial" pitchFamily="34" charset="0"/>
              </a:rPr>
              <a:t>hypercalcemia</a:t>
            </a:r>
            <a:r>
              <a:rPr lang="en-US" sz="2400" dirty="0">
                <a:latin typeface="Cambria" pitchFamily="18" charset="0"/>
                <a:ea typeface="Calibri" pitchFamily="34" charset="0"/>
                <a:cs typeface="Arial" pitchFamily="34" charset="0"/>
              </a:rPr>
              <a:t> </a:t>
            </a:r>
          </a:p>
          <a:p>
            <a:pPr marL="457200" lvl="0" indent="-457200" algn="l" rtl="0" eaLnBrk="0" fontAlgn="base" hangingPunct="0">
              <a:spcBef>
                <a:spcPct val="0"/>
              </a:spcBef>
              <a:spcAft>
                <a:spcPct val="0"/>
              </a:spcAft>
              <a:buFont typeface="+mj-lt"/>
              <a:buAutoNum type="arabicPeriod"/>
            </a:pPr>
            <a:r>
              <a:rPr lang="en-US" sz="2400" dirty="0" smtClean="0">
                <a:latin typeface="Cambria" pitchFamily="18" charset="0"/>
                <a:cs typeface="Arial" pitchFamily="34" charset="0"/>
              </a:rPr>
              <a:t>Used </a:t>
            </a:r>
            <a:r>
              <a:rPr lang="en-US" sz="2400" dirty="0">
                <a:latin typeface="Cambria" pitchFamily="18" charset="0"/>
                <a:cs typeface="Arial" pitchFamily="34" charset="0"/>
              </a:rPr>
              <a:t>with administration of blood transfusions </a:t>
            </a:r>
            <a:endParaRPr kumimoji="0" lang="en-US" sz="24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bg2"/>
          </a:solidFill>
        </p:spPr>
        <p:txBody>
          <a:bodyPr>
            <a:normAutofit/>
          </a:bodyPr>
          <a:lstStyle/>
          <a:p>
            <a:pPr lvl="0"/>
            <a:endParaRPr lang="ar-IQ" dirty="0"/>
          </a:p>
        </p:txBody>
      </p:sp>
      <p:sp>
        <p:nvSpPr>
          <p:cNvPr id="11265" name="Rectangle 1"/>
          <p:cNvSpPr>
            <a:spLocks noGrp="1" noChangeArrowheads="1"/>
          </p:cNvSpPr>
          <p:nvPr>
            <p:ph idx="1"/>
          </p:nvPr>
        </p:nvSpPr>
        <p:spPr bwMode="auto">
          <a:xfrm>
            <a:off x="-31913" y="1052736"/>
            <a:ext cx="914400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ar-IQ" b="1" dirty="0" smtClean="0">
                <a:latin typeface="Calibri" pitchFamily="34" charset="0"/>
                <a:ea typeface="Calibri" pitchFamily="34" charset="0"/>
                <a:cs typeface="Arial" pitchFamily="34" charset="0"/>
              </a:rPr>
              <a:t> </a:t>
            </a:r>
            <a:endParaRPr kumimoji="0" lang="en-US" b="0" i="0" u="none" strike="noStrike" cap="none" normalizeH="0" baseline="0" dirty="0" smtClean="0">
              <a:ln>
                <a:noFill/>
              </a:ln>
              <a:solidFill>
                <a:schemeClr val="tx1"/>
              </a:solidFill>
              <a:effectLst/>
              <a:latin typeface="Cambria" pitchFamily="18" charset="0"/>
              <a:cs typeface="Arial" pitchFamily="34" charset="0"/>
            </a:endParaRPr>
          </a:p>
          <a:p>
            <a:pPr marL="0" indent="0" algn="l" rtl="0" eaLnBrk="0" fontAlgn="base" hangingPunct="0">
              <a:spcBef>
                <a:spcPct val="0"/>
              </a:spcBef>
              <a:spcAft>
                <a:spcPct val="0"/>
              </a:spcAft>
              <a:buNone/>
            </a:pPr>
            <a:r>
              <a:rPr kumimoji="0" lang="en-US" sz="2800" b="1" i="0" u="sng" strike="noStrike" cap="none" normalizeH="0" baseline="0" dirty="0" smtClean="0">
                <a:ln>
                  <a:noFill/>
                </a:ln>
                <a:solidFill>
                  <a:schemeClr val="tx1"/>
                </a:solidFill>
                <a:effectLst/>
                <a:latin typeface="Cambria" pitchFamily="18" charset="0"/>
                <a:ea typeface="Calibri" pitchFamily="34" charset="0"/>
                <a:cs typeface="Arial" pitchFamily="34" charset="0"/>
              </a:rPr>
              <a:t>Nursing considerations</a:t>
            </a:r>
            <a:endParaRPr kumimoji="0" lang="en-US" sz="2800" b="0" i="0" u="sng" strike="noStrike" cap="none" normalizeH="0" baseline="0" dirty="0" smtClean="0">
              <a:ln>
                <a:noFill/>
              </a:ln>
              <a:solidFill>
                <a:schemeClr val="tx1"/>
              </a:solidFill>
              <a:effectLst/>
              <a:latin typeface="Cambria" pitchFamily="18" charset="0"/>
              <a:ea typeface="Calibri" pitchFamily="34" charset="0"/>
              <a:cs typeface="Arial" pitchFamily="34" charset="0"/>
            </a:endParaRPr>
          </a:p>
          <a:p>
            <a:pPr marL="0" indent="0" algn="l" rtl="0" eaLnBrk="0" fontAlgn="base" hangingPunct="0">
              <a:spcBef>
                <a:spcPct val="0"/>
              </a:spcBef>
              <a:spcAft>
                <a:spcPct val="0"/>
              </a:spcAft>
              <a:buNone/>
            </a:pPr>
            <a:endPar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endParaRPr>
          </a:p>
          <a:p>
            <a:pPr algn="l" rtl="0" eaLnBrk="0" fontAlgn="base" hangingPunct="0">
              <a:spcBef>
                <a:spcPct val="0"/>
              </a:spcBef>
              <a:spcAft>
                <a:spcPct val="0"/>
              </a:spcAft>
            </a:pPr>
            <a:r>
              <a:rPr lang="en-US" sz="2800" dirty="0">
                <a:latin typeface="Cambria" pitchFamily="18" charset="0"/>
                <a:ea typeface="Calibri" pitchFamily="34" charset="0"/>
                <a:cs typeface="Arial" pitchFamily="34" charset="0"/>
              </a:rPr>
              <a:t>C</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an lead to overload</a:t>
            </a:r>
          </a:p>
          <a:p>
            <a:pPr algn="l" rt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 </a:t>
            </a:r>
            <a:r>
              <a:rPr lang="en-US" sz="2800" dirty="0">
                <a:latin typeface="Cambria" pitchFamily="18" charset="0"/>
                <a:ea typeface="Calibri" pitchFamily="34" charset="0"/>
                <a:cs typeface="Arial" pitchFamily="34" charset="0"/>
              </a:rPr>
              <a:t>U</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Arial" pitchFamily="34" charset="0"/>
              </a:rPr>
              <a:t>se with caution in patients with </a:t>
            </a:r>
            <a:r>
              <a:rPr lang="en-US" sz="2800" dirty="0" smtClean="0">
                <a:latin typeface="Cambria" pitchFamily="18" charset="0"/>
                <a:ea typeface="Calibri" pitchFamily="34" charset="0"/>
                <a:cs typeface="Arial" pitchFamily="34" charset="0"/>
              </a:rPr>
              <a:t>renal failure, heart failure or </a:t>
            </a:r>
            <a:r>
              <a:rPr lang="en-US" sz="2800" dirty="0" err="1" smtClean="0">
                <a:latin typeface="Cambria" pitchFamily="18" charset="0"/>
                <a:ea typeface="Calibri" pitchFamily="34" charset="0"/>
                <a:cs typeface="Arial" pitchFamily="34" charset="0"/>
              </a:rPr>
              <a:t>edem</a:t>
            </a:r>
            <a:r>
              <a:rPr lang="en-US" sz="2800" dirty="0" smtClean="0">
                <a:latin typeface="Calibri" pitchFamily="34" charset="0"/>
                <a:ea typeface="Calibri" pitchFamily="34" charset="0"/>
                <a:cs typeface="Arial" pitchFamily="34" charset="0"/>
              </a:rPr>
              <a:t>.</a:t>
            </a:r>
            <a:endParaRPr lang="en-US" sz="2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p:txBody>
      </p:sp>
    </p:spTree>
    <p:extLst>
      <p:ext uri="{BB962C8B-B14F-4D97-AF65-F5344CB8AC3E}">
        <p14:creationId xmlns:p14="http://schemas.microsoft.com/office/powerpoint/2010/main" val="417222951"/>
      </p:ext>
    </p:extLst>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2"/>
          </a:solidFill>
        </p:spPr>
        <p:txBody>
          <a:bodyPr>
            <a:normAutofit fontScale="90000"/>
          </a:bodyPr>
          <a:lstStyle/>
          <a:p>
            <a:endParaRPr lang="en-US" dirty="0"/>
          </a:p>
        </p:txBody>
      </p:sp>
      <p:pic>
        <p:nvPicPr>
          <p:cNvPr id="9" name="Content Placeholder 8" descr="download.jpg"/>
          <p:cNvPicPr>
            <a:picLocks noGrp="1" noChangeAspect="1"/>
          </p:cNvPicPr>
          <p:nvPr>
            <p:ph idx="1"/>
          </p:nvPr>
        </p:nvPicPr>
        <p:blipFill>
          <a:blip r:embed="rId2" cstate="print"/>
          <a:stretch>
            <a:fillRect/>
          </a:stretch>
        </p:blipFill>
        <p:spPr>
          <a:xfrm>
            <a:off x="1500166" y="928670"/>
            <a:ext cx="6286544" cy="5643602"/>
          </a:xfrm>
          <a:solidFill>
            <a:schemeClr val="accent2"/>
          </a:solidFill>
        </p:spPr>
      </p:pic>
    </p:spTree>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821</Words>
  <Application>Microsoft Office PowerPoint</Application>
  <PresentationFormat>عرض على الشاشة (3:4)‏</PresentationFormat>
  <Paragraphs>129</Paragraphs>
  <Slides>26</Slides>
  <Notes>0</Notes>
  <HiddenSlides>0</HiddenSlides>
  <MMClips>0</MMClips>
  <ScaleCrop>false</ScaleCrop>
  <HeadingPairs>
    <vt:vector size="4" baseType="variant">
      <vt:variant>
        <vt:lpstr>نسق</vt:lpstr>
      </vt:variant>
      <vt:variant>
        <vt:i4>2</vt:i4>
      </vt:variant>
      <vt:variant>
        <vt:lpstr>عناوين الشرائح</vt:lpstr>
      </vt:variant>
      <vt:variant>
        <vt:i4>26</vt:i4>
      </vt:variant>
    </vt:vector>
  </HeadingPairs>
  <TitlesOfParts>
    <vt:vector size="28" baseType="lpstr">
      <vt:lpstr>سمة Office</vt:lpstr>
      <vt:lpstr>Office Theme</vt:lpstr>
      <vt:lpstr>عرض تقديمي في PowerPoint</vt:lpstr>
      <vt:lpstr>Introduction</vt:lpstr>
      <vt:lpstr>عرض تقديمي في PowerPoint</vt:lpstr>
      <vt:lpstr>عرض تقديمي في PowerPoint</vt:lpstr>
      <vt:lpstr>عرض تقديمي في PowerPoint</vt:lpstr>
      <vt:lpstr>عرض تقديمي في PowerPoint</vt:lpstr>
      <vt:lpstr> Common crystalloids </vt:lpstr>
      <vt:lpstr>عرض تقديمي في PowerPoint</vt:lpstr>
      <vt:lpstr>عرض تقديمي في PowerPoint</vt:lpstr>
      <vt:lpstr>Dextrose 5% in water (D5W)</vt:lpstr>
      <vt:lpstr>Nursing considerations</vt:lpstr>
      <vt:lpstr>عرض تقديمي في PowerPoint</vt:lpstr>
      <vt:lpstr>Lactated Ringer’s solution</vt:lpstr>
      <vt:lpstr>Lactated Ringer’s solution</vt:lpstr>
      <vt:lpstr>عرض تقديمي في PowerPoint</vt:lpstr>
      <vt:lpstr>0.45% Sodium Chloride ( half – strength saline ) </vt:lpstr>
      <vt:lpstr>عرض تقديمي في PowerPoint</vt:lpstr>
      <vt:lpstr> Dextrose 5% in normal saline</vt:lpstr>
      <vt:lpstr>عرض تقديمي في PowerPoint</vt:lpstr>
      <vt:lpstr>Dextrose 10% in water (D10W)</vt:lpstr>
      <vt:lpstr>عرض تقديمي في PowerPoint</vt:lpstr>
      <vt:lpstr> 3%, 5% NaCl ( hypertonic saline ) </vt:lpstr>
      <vt:lpstr> Mannitol fluid</vt:lpstr>
      <vt:lpstr>عرض تقديمي في PowerPoint</vt:lpstr>
      <vt:lpstr>Complications of I.V Therapy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 Second stage </dc:title>
  <dc:creator>AL-NABAA CO</dc:creator>
  <cp:lastModifiedBy>Windows User</cp:lastModifiedBy>
  <cp:revision>63</cp:revision>
  <dcterms:created xsi:type="dcterms:W3CDTF">2015-10-30T22:32:32Z</dcterms:created>
  <dcterms:modified xsi:type="dcterms:W3CDTF">2021-05-19T08:40:02Z</dcterms:modified>
</cp:coreProperties>
</file>